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4"/>
  </p:notesMasterIdLst>
  <p:sldIdLst>
    <p:sldId id="256" r:id="rId5"/>
    <p:sldId id="266" r:id="rId6"/>
    <p:sldId id="345" r:id="rId7"/>
    <p:sldId id="372" r:id="rId8"/>
    <p:sldId id="373" r:id="rId9"/>
    <p:sldId id="374" r:id="rId10"/>
    <p:sldId id="375" r:id="rId11"/>
    <p:sldId id="491" r:id="rId12"/>
    <p:sldId id="376" r:id="rId13"/>
    <p:sldId id="492" r:id="rId14"/>
    <p:sldId id="488" r:id="rId15"/>
    <p:sldId id="362" r:id="rId16"/>
    <p:sldId id="334" r:id="rId17"/>
    <p:sldId id="493" r:id="rId18"/>
    <p:sldId id="365" r:id="rId19"/>
    <p:sldId id="366" r:id="rId20"/>
    <p:sldId id="368" r:id="rId21"/>
    <p:sldId id="380" r:id="rId22"/>
    <p:sldId id="352" r:id="rId23"/>
    <p:sldId id="280" r:id="rId24"/>
    <p:sldId id="489" r:id="rId25"/>
    <p:sldId id="480" r:id="rId26"/>
    <p:sldId id="484" r:id="rId27"/>
    <p:sldId id="389" r:id="rId28"/>
    <p:sldId id="341" r:id="rId29"/>
    <p:sldId id="342" r:id="rId30"/>
    <p:sldId id="360" r:id="rId31"/>
    <p:sldId id="494" r:id="rId32"/>
    <p:sldId id="388" r:id="rId33"/>
  </p:sldIdLst>
  <p:sldSz cx="12192000" cy="6858000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7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pos="7256" userDrawn="1">
          <p15:clr>
            <a:srgbClr val="A4A3A4"/>
          </p15:clr>
        </p15:guide>
        <p15:guide id="5" orient="horz" pos="648" userDrawn="1">
          <p15:clr>
            <a:srgbClr val="A4A3A4"/>
          </p15:clr>
        </p15:guide>
        <p15:guide id="6" orient="horz" pos="686" userDrawn="1">
          <p15:clr>
            <a:srgbClr val="A4A3A4"/>
          </p15:clr>
        </p15:guide>
        <p15:guide id="7" orient="horz" pos="3928" userDrawn="1">
          <p15:clr>
            <a:srgbClr val="A4A3A4"/>
          </p15:clr>
        </p15:guide>
        <p15:guide id="8" orient="horz" pos="3884" userDrawn="1">
          <p15:clr>
            <a:srgbClr val="A4A3A4"/>
          </p15:clr>
        </p15:guide>
        <p15:guide id="9" orient="horz" pos="16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B92E"/>
    <a:srgbClr val="7B7B7B"/>
    <a:srgbClr val="858585"/>
    <a:srgbClr val="A6A6A6"/>
    <a:srgbClr val="D8D8D8"/>
    <a:srgbClr val="DEDEDE"/>
    <a:srgbClr val="3BB3C2"/>
    <a:srgbClr val="E77817"/>
    <a:srgbClr val="68B9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91" autoAdjust="0"/>
    <p:restoredTop sz="89614" autoAdjust="0"/>
  </p:normalViewPr>
  <p:slideViewPr>
    <p:cSldViewPr snapToGrid="0">
      <p:cViewPr varScale="1">
        <p:scale>
          <a:sx n="117" d="100"/>
          <a:sy n="117" d="100"/>
        </p:scale>
        <p:origin x="680" y="168"/>
      </p:cViewPr>
      <p:guideLst>
        <p:guide orient="horz" pos="2273"/>
        <p:guide pos="3840"/>
        <p:guide pos="415"/>
        <p:guide pos="7256"/>
        <p:guide orient="horz" pos="648"/>
        <p:guide orient="horz" pos="686"/>
        <p:guide orient="horz" pos="3928"/>
        <p:guide orient="horz" pos="3884"/>
        <p:guide orient="horz" pos="1661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gs" Target="tags/tag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Sheet9!$B$1</c:f>
              <c:strCache>
                <c:ptCount val="1"/>
                <c:pt idx="0">
                  <c:v>攻击行为分布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Sheet9!$A$2:$A$6</c:f>
              <c:strCache>
                <c:ptCount val="5"/>
                <c:pt idx="0">
                  <c:v>漏洞及网络扫描</c:v>
                </c:pt>
                <c:pt idx="1">
                  <c:v>远程代码执行漏洞利用</c:v>
                </c:pt>
                <c:pt idx="2">
                  <c:v>身份认证暴力破解</c:v>
                </c:pt>
                <c:pt idx="3">
                  <c:v>木马上传及通信</c:v>
                </c:pt>
                <c:pt idx="4">
                  <c:v>其他</c:v>
                </c:pt>
              </c:strCache>
            </c:strRef>
          </c:cat>
          <c:val>
            <c:numRef>
              <c:f>Sheet9!$B$2:$B$6</c:f>
              <c:numCache>
                <c:formatCode>General</c:formatCode>
                <c:ptCount val="5"/>
                <c:pt idx="0">
                  <c:v>61549</c:v>
                </c:pt>
                <c:pt idx="1">
                  <c:v>23216</c:v>
                </c:pt>
                <c:pt idx="2">
                  <c:v>11099</c:v>
                </c:pt>
                <c:pt idx="3">
                  <c:v>3536</c:v>
                </c:pt>
                <c:pt idx="4">
                  <c:v>1765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00-4B94-8251-E89CDBCACD4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367741136"/>
        <c:axId val="367737216"/>
      </c:barChart>
      <c:catAx>
        <c:axId val="367741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737216"/>
        <c:crosses val="autoZero"/>
        <c:auto val="1"/>
        <c:lblAlgn val="ctr"/>
        <c:lblOffset val="100"/>
        <c:noMultiLvlLbl val="0"/>
      </c:catAx>
      <c:valAx>
        <c:axId val="367737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741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87C4DA-E0FD-49E5-87A2-6498FE813F51}" type="datetimeFigureOut">
              <a:rPr lang="zh-CN" altLang="en-US" smtClean="0"/>
              <a:t>2019/4/25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0C82D-2687-4AEF-B221-55CB30CBFB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661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0C82D-2687-4AEF-B221-55CB30CBFBD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082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0C82D-2687-4AEF-B221-55CB30CBFBD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00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为难裁判</a:t>
            </a:r>
            <a:endParaRPr kumimoji="1" lang="en-US" altLang="zh-CN" dirty="0"/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因为裁判无法准确判断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0C82D-2687-4AEF-B221-55CB30CBFBD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686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0C82D-2687-4AEF-B221-55CB30CBFBD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6007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二战后东德西德分裂，东德人民大量逃亡西德，柏林墙属于防线，东德人民发挥智慧利用各种方式，自制潜艇，挖地道，热气球的方式成功逃亡西德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0C82D-2687-4AEF-B221-55CB30CBFBD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438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/>
              <a:t>常见入侵路径</a:t>
            </a:r>
            <a:endParaRPr lang="en-US" altLang="zh-CN" sz="2000" b="1" dirty="0"/>
          </a:p>
          <a:p>
            <a:pPr marL="783755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800" dirty="0"/>
              <a:t>对外提供的服务；</a:t>
            </a:r>
            <a:endParaRPr lang="en-US" altLang="zh-CN" sz="1800" dirty="0"/>
          </a:p>
          <a:p>
            <a:pPr marL="783755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800" dirty="0"/>
              <a:t>VPN </a:t>
            </a:r>
            <a:r>
              <a:rPr lang="zh-CN" altLang="en-US" sz="1800" dirty="0"/>
              <a:t>接入服务；</a:t>
            </a:r>
            <a:endParaRPr lang="en-US" altLang="zh-CN" sz="1800" dirty="0"/>
          </a:p>
          <a:p>
            <a:pPr marL="783755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800" dirty="0"/>
              <a:t>分支机构、合作单位；</a:t>
            </a:r>
            <a:endParaRPr lang="en-US" altLang="zh-CN" sz="1800" dirty="0"/>
          </a:p>
          <a:p>
            <a:pPr marL="783755" lvl="2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800" dirty="0"/>
              <a:t>旁站、</a:t>
            </a:r>
            <a:r>
              <a:rPr lang="en-US" altLang="zh-CN" sz="1800" dirty="0"/>
              <a:t>C </a:t>
            </a:r>
            <a:r>
              <a:rPr lang="zh-CN" altLang="en-US" sz="1800" dirty="0"/>
              <a:t>段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8DB4F-5100-43F9-94F8-AB2A9D570A5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07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0C82D-2687-4AEF-B221-55CB30CBFBD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0956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0C82D-2687-4AEF-B221-55CB30CBFBD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121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0C82D-2687-4AEF-B221-55CB30CBFBD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1634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32426" y="6172978"/>
            <a:ext cx="2022671" cy="2953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623455" y="2001329"/>
            <a:ext cx="9991602" cy="1379180"/>
          </a:xfrm>
        </p:spPr>
        <p:txBody>
          <a:bodyPr anchor="b">
            <a:noAutofit/>
          </a:bodyPr>
          <a:lstStyle>
            <a:lvl1pPr algn="r">
              <a:defRPr sz="7200"/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153546" y="3602038"/>
            <a:ext cx="7461511" cy="644498"/>
          </a:xfrm>
        </p:spPr>
        <p:txBody>
          <a:bodyPr>
            <a:normAutofit/>
          </a:bodyPr>
          <a:lstStyle>
            <a:lvl1pPr marL="0" indent="0" algn="r"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单击以编辑副标题样式</a:t>
            </a: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11195848" y="1336459"/>
            <a:ext cx="419209" cy="411013"/>
            <a:chOff x="691349" y="533565"/>
            <a:chExt cx="419209" cy="411013"/>
          </a:xfrm>
        </p:grpSpPr>
        <p:sp>
          <p:nvSpPr>
            <p:cNvPr id="6" name="等腰三角形 5"/>
            <p:cNvSpPr/>
            <p:nvPr userDrawn="1"/>
          </p:nvSpPr>
          <p:spPr>
            <a:xfrm rot="5400000">
              <a:off x="805597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 userDrawn="1"/>
          </p:nvSpPr>
          <p:spPr>
            <a:xfrm rot="5400000">
              <a:off x="585296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10455"/>
            <a:ext cx="3927423" cy="344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34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dirty="0"/>
              <a:t>编辑文本样式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96773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1456841"/>
            <a:ext cx="2628900" cy="4720122"/>
          </a:xfrm>
        </p:spPr>
        <p:txBody>
          <a:bodyPr vert="eaVert"/>
          <a:lstStyle/>
          <a:p>
            <a:r>
              <a:rPr lang="zh-CN" altLang="en-US" dirty="0"/>
              <a:t>编辑文本样式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456841"/>
            <a:ext cx="7734300" cy="4720122"/>
          </a:xfrm>
        </p:spPr>
        <p:txBody>
          <a:bodyPr vert="eaVert"/>
          <a:lstStyle/>
          <a:p>
            <a:pPr lvl="0"/>
            <a:r>
              <a:rPr lang="zh-CN" altLang="en-US" dirty="0"/>
              <a:t>编辑文本样式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1270861" y="76290"/>
            <a:ext cx="100829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</p:spTree>
    <p:extLst>
      <p:ext uri="{BB962C8B-B14F-4D97-AF65-F5344CB8AC3E}">
        <p14:creationId xmlns:p14="http://schemas.microsoft.com/office/powerpoint/2010/main" val="24920715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30515"/>
            <a:ext cx="5381469" cy="472392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904509" y="2107300"/>
            <a:ext cx="7287491" cy="1379180"/>
          </a:xfrm>
        </p:spPr>
        <p:txBody>
          <a:bodyPr anchor="b">
            <a:noAutofit/>
          </a:bodyPr>
          <a:lstStyle>
            <a:lvl1pPr algn="r">
              <a:defRPr sz="8800"/>
            </a:lvl1pPr>
          </a:lstStyle>
          <a:p>
            <a:r>
              <a:rPr lang="zh-CN" altLang="en-US" dirty="0"/>
              <a:t>输入结束语！</a:t>
            </a: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11195848" y="1336459"/>
            <a:ext cx="419209" cy="411013"/>
            <a:chOff x="691349" y="533565"/>
            <a:chExt cx="419209" cy="411013"/>
          </a:xfrm>
        </p:grpSpPr>
        <p:sp>
          <p:nvSpPr>
            <p:cNvPr id="6" name="等腰三角形 5"/>
            <p:cNvSpPr/>
            <p:nvPr userDrawn="1"/>
          </p:nvSpPr>
          <p:spPr>
            <a:xfrm rot="5400000">
              <a:off x="805597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 userDrawn="1"/>
          </p:nvSpPr>
          <p:spPr>
            <a:xfrm rot="5400000">
              <a:off x="585296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09566" y="6172978"/>
            <a:ext cx="2022671" cy="29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812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sz="half" idx="1"/>
          </p:nvPr>
        </p:nvSpPr>
        <p:spPr>
          <a:xfrm>
            <a:off x="1331705" y="1361613"/>
            <a:ext cx="10092956" cy="435133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68">
                <a:solidFill>
                  <a:srgbClr val="333333"/>
                </a:solidFill>
              </a:defRPr>
            </a:lvl1pPr>
            <a:lvl2pPr>
              <a:lnSpc>
                <a:spcPct val="100000"/>
              </a:lnSpc>
              <a:defRPr>
                <a:solidFill>
                  <a:srgbClr val="333333"/>
                </a:solidFill>
              </a:defRPr>
            </a:lvl2pPr>
            <a:lvl3pPr>
              <a:lnSpc>
                <a:spcPct val="100000"/>
              </a:lnSpc>
              <a:defRPr>
                <a:solidFill>
                  <a:srgbClr val="333333"/>
                </a:solidFill>
              </a:defRPr>
            </a:lvl3pPr>
            <a:lvl4pPr>
              <a:lnSpc>
                <a:spcPct val="100000"/>
              </a:lnSpc>
              <a:defRPr>
                <a:solidFill>
                  <a:srgbClr val="333333"/>
                </a:solidFill>
              </a:defRPr>
            </a:lvl4pPr>
            <a:lvl5pPr>
              <a:lnSpc>
                <a:spcPct val="100000"/>
              </a:lnSpc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331705" y="484902"/>
            <a:ext cx="10374497" cy="498965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333333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432385-4DA6-47A4-A606-5C30B7864B06}" type="datetimeFigureOut">
              <a:rPr lang="zh-CN" altLang="en-US"/>
              <a:pPr>
                <a:defRPr/>
              </a:pPr>
              <a:t>2019/4/25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404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301858" y="365126"/>
            <a:ext cx="10051942" cy="828244"/>
          </a:xfrm>
        </p:spPr>
        <p:txBody>
          <a:bodyPr/>
          <a:lstStyle/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301858" y="1825625"/>
            <a:ext cx="10051942" cy="4351338"/>
          </a:xfrm>
        </p:spPr>
        <p:txBody>
          <a:bodyPr/>
          <a:lstStyle>
            <a:lvl3pPr marL="914400" indent="0">
              <a:buNone/>
              <a:defRPr/>
            </a:lvl3pPr>
          </a:lstStyle>
          <a:p>
            <a:pPr lvl="0"/>
            <a:r>
              <a:rPr lang="zh-CN" altLang="en-US" dirty="0"/>
              <a:t>编辑文本样式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</p:spTree>
    <p:extLst>
      <p:ext uri="{BB962C8B-B14F-4D97-AF65-F5344CB8AC3E}">
        <p14:creationId xmlns:p14="http://schemas.microsoft.com/office/powerpoint/2010/main" val="630881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 userDrawn="1"/>
        </p:nvSpPr>
        <p:spPr>
          <a:xfrm>
            <a:off x="2434442" y="3180271"/>
            <a:ext cx="7493329" cy="84213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latin typeface="+mj-ea"/>
              <a:ea typeface="+mj-ea"/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5650504" y="1882868"/>
            <a:ext cx="948006" cy="94800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5743963" y="1976327"/>
            <a:ext cx="761088" cy="761088"/>
          </a:xfrm>
          <a:prstGeom prst="ellipse">
            <a:avLst/>
          </a:prstGeom>
          <a:solidFill>
            <a:srgbClr val="1B3E2F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8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34442" y="3181027"/>
            <a:ext cx="7493329" cy="8413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编辑文本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</p:nvPr>
        </p:nvSpPr>
        <p:spPr>
          <a:xfrm>
            <a:off x="4246536" y="4184327"/>
            <a:ext cx="3906864" cy="1333500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单击以编辑说明内容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5" hasCustomPrompt="1"/>
          </p:nvPr>
        </p:nvSpPr>
        <p:spPr>
          <a:xfrm>
            <a:off x="5737696" y="1976327"/>
            <a:ext cx="767356" cy="752879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5278" y="6343213"/>
            <a:ext cx="1437321" cy="20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42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70861" y="91788"/>
            <a:ext cx="10082939" cy="1325563"/>
          </a:xfrm>
        </p:spPr>
        <p:txBody>
          <a:bodyPr/>
          <a:lstStyle/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355600" indent="-355600">
              <a:defRPr/>
            </a:lvl1pPr>
          </a:lstStyle>
          <a:p>
            <a:pPr lvl="0"/>
            <a:r>
              <a:rPr lang="zh-CN" altLang="en-US" dirty="0"/>
              <a:t> 编辑文本样式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355600" indent="-355600">
              <a:defRPr/>
            </a:lvl1pPr>
          </a:lstStyle>
          <a:p>
            <a:pPr lvl="0"/>
            <a:r>
              <a:rPr lang="zh-CN" altLang="en-US" dirty="0"/>
              <a:t> 编辑文本样式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1686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9239" y="10477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编辑文本样式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355600" indent="-355600">
              <a:defRPr/>
            </a:lvl1pPr>
          </a:lstStyle>
          <a:p>
            <a:pPr lvl="0"/>
            <a:r>
              <a:rPr lang="zh-CN" altLang="en-US" dirty="0"/>
              <a:t> 编辑文本样式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编辑文本样式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355600" indent="-355600">
              <a:defRPr/>
            </a:lvl1pPr>
          </a:lstStyle>
          <a:p>
            <a:pPr lvl="0"/>
            <a:r>
              <a:rPr lang="zh-CN" altLang="en-US" dirty="0"/>
              <a:t> 编辑文本样式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428137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313778" y="262154"/>
            <a:ext cx="10041610" cy="987425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1658318"/>
            <a:ext cx="6172200" cy="43422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编辑文本样式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658318"/>
            <a:ext cx="3932237" cy="435015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编辑文本样式</a:t>
            </a:r>
          </a:p>
        </p:txBody>
      </p:sp>
    </p:spTree>
    <p:extLst>
      <p:ext uri="{BB962C8B-B14F-4D97-AF65-F5344CB8AC3E}">
        <p14:creationId xmlns:p14="http://schemas.microsoft.com/office/powerpoint/2010/main" val="3676089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1627322"/>
            <a:ext cx="6172200" cy="423372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1627437"/>
            <a:ext cx="3932237" cy="424155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标题 1"/>
          <p:cNvSpPr>
            <a:spLocks noGrp="1"/>
          </p:cNvSpPr>
          <p:nvPr>
            <p:ph type="title" hasCustomPrompt="1"/>
          </p:nvPr>
        </p:nvSpPr>
        <p:spPr>
          <a:xfrm>
            <a:off x="1313778" y="262154"/>
            <a:ext cx="10041610" cy="987425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单击此处编辑标题样式</a:t>
            </a:r>
          </a:p>
        </p:txBody>
      </p:sp>
    </p:spTree>
    <p:extLst>
      <p:ext uri="{BB962C8B-B14F-4D97-AF65-F5344CB8AC3E}">
        <p14:creationId xmlns:p14="http://schemas.microsoft.com/office/powerpoint/2010/main" val="987822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70861" y="91788"/>
            <a:ext cx="10082939" cy="1325563"/>
          </a:xfrm>
        </p:spPr>
        <p:txBody>
          <a:bodyPr/>
          <a:lstStyle/>
          <a:p>
            <a:r>
              <a:rPr lang="zh-CN" altLang="en-US" dirty="0"/>
              <a:t>单击此处编辑标题样式</a:t>
            </a:r>
          </a:p>
        </p:txBody>
      </p:sp>
    </p:spTree>
    <p:extLst>
      <p:ext uri="{BB962C8B-B14F-4D97-AF65-F5344CB8AC3E}">
        <p14:creationId xmlns:p14="http://schemas.microsoft.com/office/powerpoint/2010/main" val="277909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5278" y="6343213"/>
            <a:ext cx="1437321" cy="20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71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70861" y="76290"/>
            <a:ext cx="100829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70860" y="1825625"/>
            <a:ext cx="100829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691349" y="533565"/>
            <a:ext cx="419209" cy="411013"/>
            <a:chOff x="691349" y="533565"/>
            <a:chExt cx="419209" cy="411013"/>
          </a:xfrm>
        </p:grpSpPr>
        <p:sp>
          <p:nvSpPr>
            <p:cNvPr id="8" name="等腰三角形 7"/>
            <p:cNvSpPr/>
            <p:nvPr userDrawn="1"/>
          </p:nvSpPr>
          <p:spPr>
            <a:xfrm rot="5400000">
              <a:off x="805597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 userDrawn="1"/>
          </p:nvSpPr>
          <p:spPr>
            <a:xfrm rot="5400000">
              <a:off x="585296" y="639618"/>
              <a:ext cx="411013" cy="198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5278" y="6343213"/>
            <a:ext cx="1437321" cy="20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615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2" r:id="rId4"/>
    <p:sldLayoutId id="2147483653" r:id="rId5"/>
    <p:sldLayoutId id="2147483656" r:id="rId6"/>
    <p:sldLayoutId id="2147483657" r:id="rId7"/>
    <p:sldLayoutId id="2147483654" r:id="rId8"/>
    <p:sldLayoutId id="2147483655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4500" indent="-444500" algn="l" defTabSz="914400" rtl="0" eaLnBrk="1" latinLnBrk="0" hangingPunct="1">
        <a:lnSpc>
          <a:spcPct val="90000"/>
        </a:lnSpc>
        <a:spcBef>
          <a:spcPts val="1000"/>
        </a:spcBef>
        <a:buClr>
          <a:srgbClr val="68B92E"/>
        </a:buClr>
        <a:buSzPct val="90000"/>
        <a:buFont typeface="Wingdings" panose="05000000000000000000" pitchFamily="2" charset="2"/>
        <a:buChar char="p"/>
        <a:defRPr sz="2800" kern="1200">
          <a:solidFill>
            <a:schemeClr val="tx1"/>
          </a:solidFill>
          <a:latin typeface="+mj-ea"/>
          <a:ea typeface="+mj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ea"/>
          <a:ea typeface="+mj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ea"/>
          <a:ea typeface="+mj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ea"/>
          <a:ea typeface="+mj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ea"/>
          <a:ea typeface="+mj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88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16" userDrawn="1">
          <p15:clr>
            <a:srgbClr val="F26B43"/>
          </p15:clr>
        </p15:guide>
        <p15:guide id="4" pos="7256" userDrawn="1">
          <p15:clr>
            <a:srgbClr val="F26B43"/>
          </p15:clr>
        </p15:guide>
        <p15:guide id="5" orient="horz" pos="648" userDrawn="1">
          <p15:clr>
            <a:srgbClr val="F26B43"/>
          </p15:clr>
        </p15:guide>
        <p15:guide id="6" orient="horz" pos="712" userDrawn="1">
          <p15:clr>
            <a:srgbClr val="F26B43"/>
          </p15:clr>
        </p15:guide>
        <p15:guide id="7" orient="horz" pos="3928" userDrawn="1">
          <p15:clr>
            <a:srgbClr val="F26B43"/>
          </p15:clr>
        </p15:guide>
        <p15:guide id="8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69660" y="2131419"/>
            <a:ext cx="10652680" cy="1083862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护网交流</a:t>
            </a:r>
            <a:endParaRPr lang="zh-CN" altLang="en-US" sz="7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4153546" y="3602037"/>
            <a:ext cx="7461511" cy="1304499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绿盟科技 </a:t>
            </a:r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–</a:t>
            </a: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 李 渊</a:t>
            </a:r>
            <a:endParaRPr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863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85909B-E007-F746-92BF-7F5E48A40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拿分的一些技巧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08AE6C-CBFC-0048-92A7-2A7658119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关注文件沙箱的告警日志，分析到应用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/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邮箱服务器流量中的样本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关注高危漏洞告警，比如反序列化，注入类漏洞，系统层获取权限类漏洞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规则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按照标准，证据充分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endParaRPr kumimoji="1" lang="zh-CN" altLang="en-US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504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29F595-8EC3-334A-9BC0-F9A0D83D5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经验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B87541-02F8-1548-AB46-AD27CB456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886" y="1193370"/>
            <a:ext cx="10199914" cy="5664629"/>
          </a:xfrm>
        </p:spPr>
        <p:txBody>
          <a:bodyPr>
            <a:normAutofit lnSpcReduction="10000"/>
          </a:bodyPr>
          <a:lstStyle/>
          <a:p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封 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IP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 是简单有效的拦截方式；但不建议一段一段的封，大段封禁属于伤敌八百自损八千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内网防护十分重要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公安部会提供国内 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VPS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 给攻击方，但大概率不会用，而会用自己的 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VPS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，基本在美国和东南亚；遇到国外攻击地址一律封禁，虽得不了分但具有真实防护效果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漏洞利用攻击和木马攻击是主要得分点，尽量分拿满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沙箱设备，能覆盖木马攻击和邮件攻击，建议从应急组抽人专职做样本分析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英文钓鱼邮件、来自国外地址的钓鱼邮件无需关注，拿不了分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扫描事件不得分，扫描和真实漏洞利用的 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payload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 有区别，裁判不傻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提交给公安部的报告关键内容：</a:t>
            </a:r>
            <a:r>
              <a:rPr kumimoji="1" lang="zh-CN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源 </a:t>
            </a:r>
            <a:r>
              <a:rPr kumimoji="1" lang="en-US" altLang="zh-CN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IP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，事件类型，流量分析（全流量），有样本需分析样本并附上样本；切忌只截设备告警图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团队沟通以微信群沟通效率更高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378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02180" y="2103799"/>
            <a:ext cx="7787640" cy="92185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 dirty="0">
                <a:latin typeface="DengXian" panose="02010600030101010101" pitchFamily="2" charset="-122"/>
                <a:ea typeface="DengXian" panose="02010600030101010101" pitchFamily="2" charset="-122"/>
              </a:rPr>
              <a:t>护网中攻击方入侵思路</a:t>
            </a:r>
          </a:p>
        </p:txBody>
      </p:sp>
    </p:spTree>
    <p:extLst>
      <p:ext uri="{BB962C8B-B14F-4D97-AF65-F5344CB8AC3E}">
        <p14:creationId xmlns:p14="http://schemas.microsoft.com/office/powerpoint/2010/main" val="130914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638972" y="1961302"/>
            <a:ext cx="6282959" cy="1279503"/>
            <a:chOff x="1613318" y="145223"/>
            <a:chExt cx="7211774" cy="322663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五边形 12"/>
            <p:cNvSpPr/>
            <p:nvPr/>
          </p:nvSpPr>
          <p:spPr>
            <a:xfrm rot="10800000">
              <a:off x="2419977" y="145223"/>
              <a:ext cx="6405115" cy="3226637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五边形 4"/>
            <p:cNvSpPr txBox="1"/>
            <p:nvPr/>
          </p:nvSpPr>
          <p:spPr>
            <a:xfrm>
              <a:off x="1613318" y="145223"/>
              <a:ext cx="7211774" cy="322663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22857" tIns="60960" rIns="113792" bIns="60960" numCol="1" spcCol="1270" anchor="ctr" anchorCtr="0">
              <a:noAutofit/>
            </a:bodyPr>
            <a:lstStyle/>
            <a:p>
              <a:pPr lvl="0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每支队伍 </a:t>
              </a:r>
              <a:r>
                <a:rPr lang="en-US" altLang="zh-CN" sz="2000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3-4</a:t>
              </a:r>
              <a:r>
                <a:rPr lang="zh-CN" altLang="en-US" sz="2000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 人，在一间会议室里</a:t>
              </a:r>
              <a:endParaRPr lang="en-US" altLang="zh-CN" sz="20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endParaRPr>
            </a:p>
            <a:p>
              <a:pPr lvl="0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出口 </a:t>
              </a:r>
              <a:r>
                <a:rPr lang="en-US" altLang="zh-CN" sz="2000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IP</a:t>
              </a:r>
              <a:r>
                <a:rPr lang="zh-CN" altLang="en-US" sz="2000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 全国变化，无明显规律</a:t>
              </a: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护网攻击方工作开展</a:t>
            </a:r>
          </a:p>
        </p:txBody>
      </p:sp>
      <p:sp>
        <p:nvSpPr>
          <p:cNvPr id="16" name="椭圆 15"/>
          <p:cNvSpPr/>
          <p:nvPr/>
        </p:nvSpPr>
        <p:spPr>
          <a:xfrm>
            <a:off x="2638972" y="2013552"/>
            <a:ext cx="1297414" cy="1214846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工作方式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2638972" y="3617195"/>
            <a:ext cx="6282959" cy="1279503"/>
            <a:chOff x="1613318" y="145223"/>
            <a:chExt cx="7211774" cy="322663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五边形 19"/>
            <p:cNvSpPr/>
            <p:nvPr/>
          </p:nvSpPr>
          <p:spPr>
            <a:xfrm rot="10800000">
              <a:off x="2419977" y="145223"/>
              <a:ext cx="6405115" cy="3226637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五边形 4"/>
            <p:cNvSpPr txBox="1"/>
            <p:nvPr/>
          </p:nvSpPr>
          <p:spPr>
            <a:xfrm>
              <a:off x="1613318" y="145223"/>
              <a:ext cx="7211774" cy="322663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22857" tIns="60960" rIns="113792" bIns="60960" numCol="1" spcCol="1270" anchor="ctr" anchorCtr="0">
              <a:noAutofit/>
            </a:bodyPr>
            <a:lstStyle/>
            <a:p>
              <a:pPr lvl="0" defTabSz="7112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kern="1200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信息收集、扫描、漏洞利用、</a:t>
              </a:r>
              <a:r>
                <a:rPr lang="zh-CN" altLang="en-US" sz="2000" dirty="0">
                  <a:solidFill>
                    <a:srgbClr val="FF0000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内网渗透</a:t>
              </a:r>
              <a:r>
                <a:rPr lang="zh-CN" altLang="en-US" sz="2000" kern="1200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等</a:t>
              </a:r>
              <a:endParaRPr lang="zh-CN" sz="2000" kern="12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</p:grpSp>
      <p:sp>
        <p:nvSpPr>
          <p:cNvPr id="22" name="椭圆 21"/>
          <p:cNvSpPr/>
          <p:nvPr/>
        </p:nvSpPr>
        <p:spPr>
          <a:xfrm>
            <a:off x="2638972" y="3669445"/>
            <a:ext cx="1297414" cy="1214846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攻击方式</a:t>
            </a:r>
          </a:p>
        </p:txBody>
      </p:sp>
    </p:spTree>
    <p:extLst>
      <p:ext uri="{BB962C8B-B14F-4D97-AF65-F5344CB8AC3E}">
        <p14:creationId xmlns:p14="http://schemas.microsoft.com/office/powerpoint/2010/main" val="141760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70F534-711D-B545-9E8A-4594C6F8E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入侵案例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4292321-CDE0-3641-895D-D110F2A20AD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769862" y="0"/>
            <a:ext cx="82806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1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攻击思路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082399" y="1488060"/>
            <a:ext cx="30187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社会工程学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407025" y="2084771"/>
            <a:ext cx="19833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弱口令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780748" y="5199327"/>
            <a:ext cx="2085584" cy="64633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3600" b="1" dirty="0">
                <a:solidFill>
                  <a:srgbClr val="E963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废弃资产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011219" y="5322438"/>
            <a:ext cx="1465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DengXian" panose="02010600030101010101" pitchFamily="2" charset="-122"/>
                <a:ea typeface="DengXian" panose="02010600030101010101" pitchFamily="2" charset="-122"/>
              </a:rPr>
              <a:t>数据库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485342" y="4264290"/>
            <a:ext cx="1991639" cy="584775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>
                <a:solidFill>
                  <a:srgbClr val="E77817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边角系统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403731" y="3360066"/>
            <a:ext cx="146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>
                <a:solidFill>
                  <a:srgbClr val="92D05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Wi-Fi</a:t>
            </a:r>
            <a:endParaRPr kumimoji="1" lang="zh-CN" altLang="en-US" sz="3200" dirty="0">
              <a:solidFill>
                <a:srgbClr val="92D05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236915" y="2607763"/>
            <a:ext cx="1926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92D05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入侵痕迹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975512" y="1536233"/>
            <a:ext cx="1035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APP</a:t>
            </a:r>
            <a:endParaRPr kumimoji="1" lang="zh-CN" altLang="en-US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75512" y="4539991"/>
            <a:ext cx="1465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DengXian" panose="02010600030101010101" pitchFamily="2" charset="-122"/>
                <a:ea typeface="DengXian" panose="02010600030101010101" pitchFamily="2" charset="-122"/>
              </a:rPr>
              <a:t>VPN</a:t>
            </a:r>
            <a:endParaRPr kumimoji="1" lang="zh-CN" altLang="en-US" sz="28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200375" y="3266293"/>
            <a:ext cx="2895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rgbClr val="00B0F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上传 </a:t>
            </a:r>
            <a:r>
              <a:rPr kumimoji="1" lang="en-US" altLang="zh-CN" sz="3200" dirty="0" err="1">
                <a:solidFill>
                  <a:srgbClr val="00B0F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getshell</a:t>
            </a:r>
            <a:endParaRPr kumimoji="1" lang="zh-CN" altLang="en-US" sz="3200" dirty="0">
              <a:solidFill>
                <a:srgbClr val="00B0F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390423" y="4464344"/>
            <a:ext cx="2278639" cy="76944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4400" b="1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子域名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8304749" y="2098372"/>
            <a:ext cx="1991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rgbClr val="E77817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注入攻击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3600158" y="3105919"/>
            <a:ext cx="2713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400" dirty="0" err="1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NdayRCE</a:t>
            </a:r>
            <a:endParaRPr kumimoji="1" lang="zh-CN" altLang="en-US" sz="4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369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口令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06286" y="1580696"/>
            <a:ext cx="4506685" cy="5277302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弱口令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常见弱口令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top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xxx</a:t>
            </a: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测试账户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预测口令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口令规律</a:t>
            </a:r>
            <a:endParaRPr kumimoji="1" lang="en-US" altLang="zh-CN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2"/>
            <a:r>
              <a:rPr kumimoji="1" lang="en-US" altLang="zh-CN" dirty="0" err="1">
                <a:latin typeface="DengXian" panose="02010600030101010101" pitchFamily="2" charset="-122"/>
                <a:ea typeface="DengXian" panose="02010600030101010101" pitchFamily="2" charset="-122"/>
              </a:rPr>
              <a:t>Hu%x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(0@d</a:t>
            </a:r>
            <a:r>
              <a:rPr kumimoji="1" lang="en-US" altLang="zh-CN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241</a:t>
            </a:r>
            <a:r>
              <a:rPr kumimoji="1" lang="zh-CN" altLang="en-US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（</a:t>
            </a:r>
            <a:r>
              <a:rPr kumimoji="1" lang="en-US" altLang="zh-CN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IP</a:t>
            </a:r>
            <a:r>
              <a:rPr kumimoji="1" lang="zh-CN" altLang="en-US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 地址）</a:t>
            </a:r>
            <a:endParaRPr kumimoji="1" lang="en-US" altLang="zh-CN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2"/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dev@pdrs</a:t>
            </a:r>
            <a:r>
              <a:rPr kumimoji="1" lang="en-US" altLang="zh-CN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2013</a:t>
            </a:r>
            <a:r>
              <a:rPr kumimoji="1" lang="zh-CN" altLang="en-US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（年份）</a:t>
            </a:r>
            <a:endParaRPr kumimoji="1" lang="en-US" altLang="zh-CN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企业特征口令</a:t>
            </a:r>
            <a:endParaRPr kumimoji="1" lang="en-US" altLang="zh-CN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2"/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Nsfocus@123</a:t>
            </a:r>
          </a:p>
          <a:p>
            <a:pPr lvl="2"/>
            <a:r>
              <a:rPr kumimoji="1" lang="en-US" altLang="zh-CN" dirty="0" err="1">
                <a:latin typeface="DengXian" panose="02010600030101010101" pitchFamily="2" charset="-122"/>
                <a:ea typeface="DengXian" panose="02010600030101010101" pitchFamily="2" charset="-122"/>
              </a:rPr>
              <a:t>Nsfocus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@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*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()</a:t>
            </a:r>
          </a:p>
          <a:p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CD645F53-C68C-1342-85E1-37060E39AF2D}"/>
              </a:ext>
            </a:extLst>
          </p:cNvPr>
          <p:cNvSpPr txBox="1">
            <a:spLocks/>
          </p:cNvSpPr>
          <p:nvPr/>
        </p:nvSpPr>
        <p:spPr>
          <a:xfrm>
            <a:off x="6542314" y="1580695"/>
            <a:ext cx="5236028" cy="5277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44500" indent="-4445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68B92E"/>
              </a:buClr>
              <a:buSzPct val="90000"/>
              <a:buFont typeface="Wingdings" panose="05000000000000000000" pitchFamily="2" charset="2"/>
              <a:buChar char="p"/>
              <a:defRPr sz="28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6A54256-4456-D74D-9A96-43BB8ACD6B8A}"/>
              </a:ext>
            </a:extLst>
          </p:cNvPr>
          <p:cNvSpPr txBox="1">
            <a:spLocks/>
          </p:cNvSpPr>
          <p:nvPr/>
        </p:nvSpPr>
        <p:spPr>
          <a:xfrm>
            <a:off x="6379027" y="1580694"/>
            <a:ext cx="4550229" cy="5277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44500" indent="-4445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68B92E"/>
              </a:buClr>
              <a:buSzPct val="90000"/>
              <a:buFont typeface="Wingdings" panose="05000000000000000000" pitchFamily="2" charset="2"/>
              <a:buChar char="p"/>
              <a:defRPr sz="28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口令复用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默认口令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2"/>
            <a:r>
              <a:rPr kumimoji="1" lang="en-US" altLang="zh-CN" dirty="0" err="1">
                <a:latin typeface="DengXian" panose="02010600030101010101" pitchFamily="2" charset="-122"/>
                <a:ea typeface="DengXian" panose="02010600030101010101" pitchFamily="2" charset="-122"/>
              </a:rPr>
              <a:t>huaweiadmin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批量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SSH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 口令一致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账户名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常用管理账户名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手机号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人名相关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2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中国人名拼音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top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100</a:t>
            </a:r>
          </a:p>
          <a:p>
            <a:pPr lvl="2"/>
            <a:r>
              <a:rPr kumimoji="1" lang="en-US" altLang="zh-CN" dirty="0" err="1">
                <a:latin typeface="DengXian" panose="02010600030101010101" pitchFamily="2" charset="-122"/>
                <a:ea typeface="DengXian" panose="02010600030101010101" pitchFamily="2" charset="-122"/>
              </a:rPr>
              <a:t>Liyuan.ssd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2"/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815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入侵到内网之后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121398" y="1505384"/>
            <a:ext cx="1799573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3600" b="1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翻文件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528155" y="1543989"/>
            <a:ext cx="1329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环境变量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436622" y="2003483"/>
            <a:ext cx="2855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err="1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Bash_history</a:t>
            </a:r>
            <a:endParaRPr kumimoji="1" lang="zh-CN" altLang="en-US" sz="36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68675" y="2816007"/>
            <a:ext cx="1290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DengXian" panose="02010600030101010101" pitchFamily="2" charset="-122"/>
                <a:ea typeface="DengXian" panose="02010600030101010101" pitchFamily="2" charset="-122"/>
              </a:rPr>
              <a:t>.</a:t>
            </a:r>
            <a:r>
              <a:rPr kumimoji="1" lang="en-US" altLang="zh-CN" sz="2800" dirty="0" err="1">
                <a:latin typeface="DengXian" panose="02010600030101010101" pitchFamily="2" charset="-122"/>
                <a:ea typeface="DengXian" panose="02010600030101010101" pitchFamily="2" charset="-122"/>
              </a:rPr>
              <a:t>ssh</a:t>
            </a:r>
            <a:endParaRPr kumimoji="1" lang="zh-CN" altLang="en-US" sz="28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55524" y="2594276"/>
            <a:ext cx="2254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网络连接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348083" y="2938997"/>
            <a:ext cx="2254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00B0F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访问历史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580317" y="3494797"/>
            <a:ext cx="1718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92D05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后门部署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649332" y="4822278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E963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系统信息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597051" y="4640322"/>
            <a:ext cx="2642992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内网端口扫描</a:t>
            </a:r>
            <a:endParaRPr kumimoji="1" lang="en-US" altLang="zh-CN" sz="3200" b="1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378385" y="4867238"/>
            <a:ext cx="1913948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文件上传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9140643" y="2594276"/>
            <a:ext cx="2254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E963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跳板选择</a:t>
            </a:r>
            <a:endParaRPr kumimoji="1" lang="en-US" altLang="zh-CN" sz="2800" dirty="0">
              <a:solidFill>
                <a:srgbClr val="E963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48635" y="3549513"/>
            <a:ext cx="22546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rgbClr val="92D05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内网漏洞挖掘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428182" y="4135710"/>
            <a:ext cx="2254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err="1">
                <a:solidFill>
                  <a:srgbClr val="E963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Dumphash</a:t>
            </a:r>
            <a:endParaRPr kumimoji="1" lang="zh-CN" altLang="en-US" sz="3200" dirty="0">
              <a:solidFill>
                <a:srgbClr val="E963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819367" y="4259273"/>
            <a:ext cx="2254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00B0F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主机发现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516337" y="5447292"/>
            <a:ext cx="13194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</a:rPr>
              <a:t>攻击域控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099680" y="2088905"/>
            <a:ext cx="1799573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rgbClr val="E963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口令复用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6461447" y="3841562"/>
            <a:ext cx="225468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3600" b="1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权限提升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476392" y="3202409"/>
            <a:ext cx="191394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部署代理</a:t>
            </a:r>
          </a:p>
        </p:txBody>
      </p:sp>
    </p:spTree>
    <p:extLst>
      <p:ext uri="{BB962C8B-B14F-4D97-AF65-F5344CB8AC3E}">
        <p14:creationId xmlns:p14="http://schemas.microsoft.com/office/powerpoint/2010/main" val="317707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473" y="663571"/>
            <a:ext cx="8188527" cy="58287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" name="标题 2"/>
          <p:cNvSpPr txBox="1">
            <a:spLocks/>
          </p:cNvSpPr>
          <p:nvPr/>
        </p:nvSpPr>
        <p:spPr>
          <a:xfrm>
            <a:off x="3054780" y="-176463"/>
            <a:ext cx="7643834" cy="657204"/>
          </a:xfrm>
          <a:prstGeom prst="rect">
            <a:avLst/>
          </a:prstGeom>
        </p:spPr>
        <p:txBody>
          <a:bodyPr anchor="ctr"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94" kern="12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94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94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94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94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defRPr>
            </a:lvl5pPr>
            <a:lvl6pPr marL="352684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94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defRPr>
            </a:lvl6pPr>
            <a:lvl7pPr marL="70536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94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defRPr>
            </a:lvl7pPr>
            <a:lvl8pPr marL="105805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94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defRPr>
            </a:lvl8pPr>
            <a:lvl9pPr marL="141073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394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</a:defRPr>
            </a:lvl9pPr>
          </a:lstStyle>
          <a:p>
            <a:endParaRPr lang="zh-CN" altLang="en-US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30" name="Picture 3" descr="C:\Users\Administrator\Desktop\PPT素材\hacker副本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155" y="490877"/>
            <a:ext cx="423328" cy="39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任意多边形 7"/>
          <p:cNvSpPr/>
          <p:nvPr/>
        </p:nvSpPr>
        <p:spPr>
          <a:xfrm>
            <a:off x="5024323" y="750319"/>
            <a:ext cx="3408477" cy="2001724"/>
          </a:xfrm>
          <a:custGeom>
            <a:avLst/>
            <a:gdLst>
              <a:gd name="connsiteX0" fmla="*/ 0 w 4193627"/>
              <a:gd name="connsiteY0" fmla="*/ 0 h 2212180"/>
              <a:gd name="connsiteX1" fmla="*/ 677917 w 4193627"/>
              <a:gd name="connsiteY1" fmla="*/ 126124 h 2212180"/>
              <a:gd name="connsiteX2" fmla="*/ 788276 w 4193627"/>
              <a:gd name="connsiteY2" fmla="*/ 630620 h 2212180"/>
              <a:gd name="connsiteX3" fmla="*/ 804041 w 4193627"/>
              <a:gd name="connsiteY3" fmla="*/ 2207172 h 2212180"/>
              <a:gd name="connsiteX4" fmla="*/ 4193627 w 4193627"/>
              <a:gd name="connsiteY4" fmla="*/ 1150882 h 2212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3627" h="2212180">
                <a:moveTo>
                  <a:pt x="0" y="0"/>
                </a:moveTo>
                <a:cubicBezTo>
                  <a:pt x="273269" y="10510"/>
                  <a:pt x="546538" y="21021"/>
                  <a:pt x="677917" y="126124"/>
                </a:cubicBezTo>
                <a:cubicBezTo>
                  <a:pt x="809296" y="231227"/>
                  <a:pt x="767255" y="283779"/>
                  <a:pt x="788276" y="630620"/>
                </a:cubicBezTo>
                <a:cubicBezTo>
                  <a:pt x="809297" y="977461"/>
                  <a:pt x="236482" y="2120462"/>
                  <a:pt x="804041" y="2207172"/>
                </a:cubicBezTo>
                <a:cubicBezTo>
                  <a:pt x="1371600" y="2293882"/>
                  <a:pt x="3715406" y="1227082"/>
                  <a:pt x="4193627" y="1150882"/>
                </a:cubicBezTo>
              </a:path>
            </a:pathLst>
          </a:cu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5083496" y="814913"/>
            <a:ext cx="242479" cy="195473"/>
          </a:xfrm>
          <a:prstGeom prst="ellipse">
            <a:avLst/>
          </a:prstGeom>
          <a:solidFill>
            <a:srgbClr val="C00000"/>
          </a:soli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1</a:t>
            </a:r>
            <a:endParaRPr lang="zh-CN" altLang="en-US" b="1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6123883" y="4287733"/>
            <a:ext cx="436053" cy="456103"/>
          </a:xfrm>
          <a:prstGeom prst="ellipse">
            <a:avLst/>
          </a:prstGeom>
          <a:solidFill>
            <a:srgbClr val="C00000"/>
          </a:soli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b="1" dirty="0">
                <a:solidFill>
                  <a:schemeClr val="bg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攻击点</a:t>
            </a:r>
          </a:p>
        </p:txBody>
      </p:sp>
      <p:sp>
        <p:nvSpPr>
          <p:cNvPr id="34" name="任意多边形 10"/>
          <p:cNvSpPr/>
          <p:nvPr/>
        </p:nvSpPr>
        <p:spPr>
          <a:xfrm>
            <a:off x="5811520" y="1828799"/>
            <a:ext cx="2621280" cy="2474875"/>
          </a:xfrm>
          <a:custGeom>
            <a:avLst/>
            <a:gdLst>
              <a:gd name="connsiteX0" fmla="*/ 3564631 w 3564631"/>
              <a:gd name="connsiteY0" fmla="*/ 0 h 2349062"/>
              <a:gd name="connsiteX1" fmla="*/ 348466 w 3564631"/>
              <a:gd name="connsiteY1" fmla="*/ 1182414 h 2349062"/>
              <a:gd name="connsiteX2" fmla="*/ 111983 w 3564631"/>
              <a:gd name="connsiteY2" fmla="*/ 1765738 h 2349062"/>
              <a:gd name="connsiteX3" fmla="*/ 569183 w 3564631"/>
              <a:gd name="connsiteY3" fmla="*/ 2349062 h 234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64631" h="2349062">
                <a:moveTo>
                  <a:pt x="3564631" y="0"/>
                </a:moveTo>
                <a:cubicBezTo>
                  <a:pt x="2244269" y="444062"/>
                  <a:pt x="923907" y="888124"/>
                  <a:pt x="348466" y="1182414"/>
                </a:cubicBezTo>
                <a:cubicBezTo>
                  <a:pt x="-226975" y="1476704"/>
                  <a:pt x="75197" y="1571297"/>
                  <a:pt x="111983" y="1765738"/>
                </a:cubicBezTo>
                <a:cubicBezTo>
                  <a:pt x="148769" y="1960179"/>
                  <a:pt x="401018" y="2278117"/>
                  <a:pt x="569183" y="2349062"/>
                </a:cubicBezTo>
              </a:path>
            </a:pathLst>
          </a:cu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36" name="Picture 3" descr="C:\Users\Administrator\Desktop\PPT素材\hacker副本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491" y="2523537"/>
            <a:ext cx="423328" cy="39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C:\Users\Administrator\Desktop\PPT素材\海盗旗logo_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15129">
            <a:off x="9744347" y="1177452"/>
            <a:ext cx="735168" cy="740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3" descr="C:\Users\Administrator\Desktop\PPT素材\hacker副本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5072" y="4379385"/>
            <a:ext cx="423328" cy="39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任意多边形 15"/>
          <p:cNvSpPr/>
          <p:nvPr/>
        </p:nvSpPr>
        <p:spPr>
          <a:xfrm>
            <a:off x="6439057" y="4738995"/>
            <a:ext cx="3156448" cy="256867"/>
          </a:xfrm>
          <a:custGeom>
            <a:avLst/>
            <a:gdLst>
              <a:gd name="connsiteX0" fmla="*/ 0 w 4004442"/>
              <a:gd name="connsiteY0" fmla="*/ 0 h 283873"/>
              <a:gd name="connsiteX1" fmla="*/ 1087821 w 4004442"/>
              <a:gd name="connsiteY1" fmla="*/ 283779 h 283873"/>
              <a:gd name="connsiteX2" fmla="*/ 3090042 w 4004442"/>
              <a:gd name="connsiteY2" fmla="*/ 31531 h 283873"/>
              <a:gd name="connsiteX3" fmla="*/ 4004442 w 4004442"/>
              <a:gd name="connsiteY3" fmla="*/ 31531 h 283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4442" h="283873">
                <a:moveTo>
                  <a:pt x="0" y="0"/>
                </a:moveTo>
                <a:cubicBezTo>
                  <a:pt x="286407" y="139262"/>
                  <a:pt x="572814" y="278524"/>
                  <a:pt x="1087821" y="283779"/>
                </a:cubicBezTo>
                <a:cubicBezTo>
                  <a:pt x="1602828" y="289034"/>
                  <a:pt x="2603939" y="73572"/>
                  <a:pt x="3090042" y="31531"/>
                </a:cubicBezTo>
                <a:cubicBezTo>
                  <a:pt x="3576146" y="-10510"/>
                  <a:pt x="3791608" y="34159"/>
                  <a:pt x="4004442" y="31531"/>
                </a:cubicBezTo>
              </a:path>
            </a:pathLst>
          </a:cu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0" name="任意多边形 16"/>
          <p:cNvSpPr/>
          <p:nvPr/>
        </p:nvSpPr>
        <p:spPr>
          <a:xfrm>
            <a:off x="4824142" y="4514083"/>
            <a:ext cx="1299741" cy="1503589"/>
          </a:xfrm>
          <a:custGeom>
            <a:avLst/>
            <a:gdLst>
              <a:gd name="connsiteX0" fmla="*/ 1272236 w 1272236"/>
              <a:gd name="connsiteY0" fmla="*/ 0 h 1639614"/>
              <a:gd name="connsiteX1" fmla="*/ 704677 w 1272236"/>
              <a:gd name="connsiteY1" fmla="*/ 362607 h 1639614"/>
              <a:gd name="connsiteX2" fmla="*/ 168650 w 1272236"/>
              <a:gd name="connsiteY2" fmla="*/ 945931 h 1639614"/>
              <a:gd name="connsiteX3" fmla="*/ 10995 w 1272236"/>
              <a:gd name="connsiteY3" fmla="*/ 1639614 h 1639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2236" h="1639614">
                <a:moveTo>
                  <a:pt x="1272236" y="0"/>
                </a:moveTo>
                <a:cubicBezTo>
                  <a:pt x="1080422" y="102476"/>
                  <a:pt x="888608" y="204952"/>
                  <a:pt x="704677" y="362607"/>
                </a:cubicBezTo>
                <a:cubicBezTo>
                  <a:pt x="520746" y="520262"/>
                  <a:pt x="284264" y="733097"/>
                  <a:pt x="168650" y="945931"/>
                </a:cubicBezTo>
                <a:cubicBezTo>
                  <a:pt x="53036" y="1158765"/>
                  <a:pt x="-31046" y="1555531"/>
                  <a:pt x="10995" y="1639614"/>
                </a:cubicBezTo>
              </a:path>
            </a:pathLst>
          </a:cu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1" name="任意多边形 17"/>
          <p:cNvSpPr/>
          <p:nvPr/>
        </p:nvSpPr>
        <p:spPr>
          <a:xfrm>
            <a:off x="6510879" y="3657914"/>
            <a:ext cx="2699366" cy="721471"/>
          </a:xfrm>
          <a:custGeom>
            <a:avLst/>
            <a:gdLst>
              <a:gd name="connsiteX0" fmla="*/ 0 w 3026979"/>
              <a:gd name="connsiteY0" fmla="*/ 504497 h 504497"/>
              <a:gd name="connsiteX1" fmla="*/ 614855 w 3026979"/>
              <a:gd name="connsiteY1" fmla="*/ 236483 h 504497"/>
              <a:gd name="connsiteX2" fmla="*/ 1907627 w 3026979"/>
              <a:gd name="connsiteY2" fmla="*/ 204952 h 504497"/>
              <a:gd name="connsiteX3" fmla="*/ 3026979 w 3026979"/>
              <a:gd name="connsiteY3" fmla="*/ 0 h 504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6979" h="504497">
                <a:moveTo>
                  <a:pt x="0" y="504497"/>
                </a:moveTo>
                <a:cubicBezTo>
                  <a:pt x="148458" y="395452"/>
                  <a:pt x="296917" y="286407"/>
                  <a:pt x="614855" y="236483"/>
                </a:cubicBezTo>
                <a:cubicBezTo>
                  <a:pt x="932793" y="186559"/>
                  <a:pt x="1505606" y="244366"/>
                  <a:pt x="1907627" y="204952"/>
                </a:cubicBezTo>
                <a:cubicBezTo>
                  <a:pt x="2309648" y="165538"/>
                  <a:pt x="2845676" y="49924"/>
                  <a:pt x="3026979" y="0"/>
                </a:cubicBezTo>
              </a:path>
            </a:pathLst>
          </a:cu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2" name="任意多边形 18"/>
          <p:cNvSpPr/>
          <p:nvPr/>
        </p:nvSpPr>
        <p:spPr>
          <a:xfrm>
            <a:off x="6405743" y="3657915"/>
            <a:ext cx="79033" cy="629818"/>
          </a:xfrm>
          <a:custGeom>
            <a:avLst/>
            <a:gdLst>
              <a:gd name="connsiteX0" fmla="*/ 6487 w 85314"/>
              <a:gd name="connsiteY0" fmla="*/ 488731 h 488731"/>
              <a:gd name="connsiteX1" fmla="*/ 85314 w 85314"/>
              <a:gd name="connsiteY1" fmla="*/ 0 h 488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5314" h="488731">
                <a:moveTo>
                  <a:pt x="6487" y="488731"/>
                </a:moveTo>
                <a:cubicBezTo>
                  <a:pt x="-4024" y="313996"/>
                  <a:pt x="-14534" y="139262"/>
                  <a:pt x="85314" y="0"/>
                </a:cubicBezTo>
              </a:path>
            </a:pathLst>
          </a:cu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147160" y="3808830"/>
            <a:ext cx="242479" cy="195473"/>
          </a:xfrm>
          <a:prstGeom prst="ellipse">
            <a:avLst/>
          </a:prstGeom>
          <a:solidFill>
            <a:srgbClr val="C00000"/>
          </a:soli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2</a:t>
            </a:r>
            <a:endParaRPr lang="zh-CN" altLang="en-US" b="1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7739024" y="4025429"/>
            <a:ext cx="242479" cy="195473"/>
          </a:xfrm>
          <a:prstGeom prst="ellipse">
            <a:avLst/>
          </a:prstGeom>
          <a:solidFill>
            <a:srgbClr val="C00000"/>
          </a:soli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3</a:t>
            </a:r>
            <a:endParaRPr lang="zh-CN" altLang="en-US" b="1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7923051" y="4772919"/>
            <a:ext cx="242479" cy="195473"/>
          </a:xfrm>
          <a:prstGeom prst="ellipse">
            <a:avLst/>
          </a:prstGeom>
          <a:solidFill>
            <a:srgbClr val="C00000"/>
          </a:soli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3</a:t>
            </a:r>
            <a:endParaRPr lang="zh-CN" altLang="en-US" b="1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666958" y="4738995"/>
            <a:ext cx="242479" cy="195473"/>
          </a:xfrm>
          <a:prstGeom prst="ellipse">
            <a:avLst/>
          </a:prstGeom>
          <a:solidFill>
            <a:srgbClr val="C00000"/>
          </a:soli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3</a:t>
            </a:r>
            <a:endParaRPr lang="zh-CN" altLang="en-US" b="1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47" name="Picture 6" descr="C:\Users\Administrator\Desktop\PPT素材\windows漏洞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2724" y="3202121"/>
            <a:ext cx="499612" cy="378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6" descr="C:\Users\Administrator\Desktop\PPT素材\windows漏洞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3728" y="4135867"/>
            <a:ext cx="499612" cy="378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6" descr="C:\Users\Administrator\Desktop\PPT素材\windows漏洞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29" y="5964667"/>
            <a:ext cx="499612" cy="378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标题 2"/>
          <p:cNvSpPr>
            <a:spLocks noGrp="1"/>
          </p:cNvSpPr>
          <p:nvPr>
            <p:ph type="title"/>
          </p:nvPr>
        </p:nvSpPr>
        <p:spPr>
          <a:xfrm>
            <a:off x="1251494" y="484902"/>
            <a:ext cx="10374497" cy="498965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典型攻击途径</a:t>
            </a:r>
          </a:p>
        </p:txBody>
      </p:sp>
    </p:spTree>
    <p:extLst>
      <p:ext uri="{BB962C8B-B14F-4D97-AF65-F5344CB8AC3E}">
        <p14:creationId xmlns:p14="http://schemas.microsoft.com/office/powerpoint/2010/main" val="400419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128860" y="2560999"/>
            <a:ext cx="7934279" cy="92185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 dirty="0">
                <a:latin typeface="DengXian" panose="02010600030101010101" pitchFamily="2" charset="-122"/>
                <a:ea typeface="DengXian" panose="02010600030101010101" pitchFamily="2" charset="-122"/>
              </a:rPr>
              <a:t>护网防护方案</a:t>
            </a:r>
          </a:p>
        </p:txBody>
      </p:sp>
    </p:spTree>
    <p:extLst>
      <p:ext uri="{BB962C8B-B14F-4D97-AF65-F5344CB8AC3E}">
        <p14:creationId xmlns:p14="http://schemas.microsoft.com/office/powerpoint/2010/main" val="70953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: 圆角 18"/>
          <p:cNvSpPr/>
          <p:nvPr/>
        </p:nvSpPr>
        <p:spPr>
          <a:xfrm>
            <a:off x="838200" y="1487837"/>
            <a:ext cx="10515600" cy="4618495"/>
          </a:xfrm>
          <a:prstGeom prst="roundRect">
            <a:avLst>
              <a:gd name="adj" fmla="val 0"/>
            </a:avLst>
          </a:prstGeom>
          <a:noFill/>
          <a:ln w="38100">
            <a:solidFill>
              <a:srgbClr val="68B92E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标题 1"/>
          <p:cNvSpPr>
            <a:spLocks noGrp="1"/>
          </p:cNvSpPr>
          <p:nvPr/>
        </p:nvSpPr>
        <p:spPr>
          <a:xfrm>
            <a:off x="9370427" y="914397"/>
            <a:ext cx="1519298" cy="666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dirty="0">
                <a:latin typeface="DengXian" panose="02010600030101010101" pitchFamily="2" charset="-122"/>
                <a:ea typeface="DengXian" panose="02010600030101010101" pitchFamily="2" charset="-122"/>
              </a:rPr>
              <a:t>目  录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6495" y="1064729"/>
            <a:ext cx="527305" cy="365761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/>
        </p:nvSpPr>
        <p:spPr>
          <a:xfrm>
            <a:off x="4477717" y="800306"/>
            <a:ext cx="4998252" cy="11778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7200" b="1" spc="-300" dirty="0">
                <a:solidFill>
                  <a:schemeClr val="bg1">
                    <a:lumMod val="50000"/>
                    <a:alpha val="25000"/>
                  </a:schemeClr>
                </a:solidFill>
                <a:latin typeface="DengXian" panose="02010600030101010101" pitchFamily="2" charset="-122"/>
                <a:ea typeface="DengXian" panose="02010600030101010101" pitchFamily="2" charset="-122"/>
                <a:cs typeface="Arial" panose="020B0604020202020204" pitchFamily="34" charset="0"/>
              </a:rPr>
              <a:t>CONTENTS</a:t>
            </a:r>
            <a:endParaRPr lang="zh-CN" altLang="en-US" sz="7200" b="1" spc="-300" dirty="0">
              <a:solidFill>
                <a:schemeClr val="bg1">
                  <a:lumMod val="50000"/>
                  <a:alpha val="25000"/>
                </a:schemeClr>
              </a:solidFill>
              <a:latin typeface="DengXian" panose="02010600030101010101" pitchFamily="2" charset="-122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4" name="内容占位符 2"/>
          <p:cNvSpPr>
            <a:spLocks noGrp="1"/>
          </p:cNvSpPr>
          <p:nvPr>
            <p:ph idx="4294967295"/>
          </p:nvPr>
        </p:nvSpPr>
        <p:spPr>
          <a:xfrm>
            <a:off x="3386295" y="2154264"/>
            <a:ext cx="6616865" cy="3677823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护网简介</a:t>
            </a:r>
            <a:endParaRPr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护网中攻击方入侵思路</a:t>
            </a:r>
            <a:endParaRPr lang="en-US" altLang="zh-CN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护网防护方案</a:t>
            </a:r>
            <a:endParaRPr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案例：中石油护网 </a:t>
            </a:r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2018</a:t>
            </a: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 防护情况</a:t>
            </a:r>
            <a:endParaRPr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总结</a:t>
            </a:r>
          </a:p>
        </p:txBody>
      </p:sp>
    </p:spTree>
    <p:extLst>
      <p:ext uri="{BB962C8B-B14F-4D97-AF65-F5344CB8AC3E}">
        <p14:creationId xmlns:p14="http://schemas.microsoft.com/office/powerpoint/2010/main" val="826346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23158" y="230631"/>
            <a:ext cx="10130642" cy="1036163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红队服务</a:t>
            </a:r>
            <a:endParaRPr lang="zh-CN" altLang="en-US" sz="40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5" name="Shape 175"/>
          <p:cNvSpPr/>
          <p:nvPr/>
        </p:nvSpPr>
        <p:spPr>
          <a:xfrm>
            <a:off x="1223158" y="2069833"/>
            <a:ext cx="2525779" cy="412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31" y="21600"/>
                </a:moveTo>
                <a:lnTo>
                  <a:pt x="0" y="21600"/>
                </a:lnTo>
                <a:lnTo>
                  <a:pt x="1686" y="10739"/>
                </a:lnTo>
                <a:lnTo>
                  <a:pt x="0" y="0"/>
                </a:lnTo>
                <a:lnTo>
                  <a:pt x="19931" y="0"/>
                </a:lnTo>
                <a:lnTo>
                  <a:pt x="21600" y="10739"/>
                </a:lnTo>
                <a:lnTo>
                  <a:pt x="19931" y="21600"/>
                </a:lnTo>
                <a:close/>
              </a:path>
            </a:pathLst>
          </a:custGeom>
          <a:noFill/>
          <a:ln w="12700" cap="flat">
            <a:solidFill>
              <a:srgbClr val="68B92E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6" name="Shape 176"/>
          <p:cNvSpPr/>
          <p:nvPr/>
        </p:nvSpPr>
        <p:spPr>
          <a:xfrm>
            <a:off x="2013513" y="2124218"/>
            <a:ext cx="945068" cy="3109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lnSpc>
                <a:spcPct val="120000"/>
              </a:lnSpc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防护方案</a:t>
            </a:r>
            <a:endParaRPr sz="18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3" name="Shape 178"/>
          <p:cNvSpPr/>
          <p:nvPr/>
        </p:nvSpPr>
        <p:spPr>
          <a:xfrm>
            <a:off x="6112650" y="2069833"/>
            <a:ext cx="2523789" cy="412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29" y="21600"/>
                </a:moveTo>
                <a:lnTo>
                  <a:pt x="0" y="21600"/>
                </a:lnTo>
                <a:lnTo>
                  <a:pt x="1671" y="10739"/>
                </a:lnTo>
                <a:lnTo>
                  <a:pt x="0" y="0"/>
                </a:lnTo>
                <a:lnTo>
                  <a:pt x="19929" y="0"/>
                </a:lnTo>
                <a:lnTo>
                  <a:pt x="21600" y="10739"/>
                </a:lnTo>
                <a:lnTo>
                  <a:pt x="19929" y="21600"/>
                </a:lnTo>
                <a:close/>
              </a:path>
            </a:pathLst>
          </a:custGeom>
          <a:noFill/>
          <a:ln w="12700" cap="flat">
            <a:solidFill>
              <a:srgbClr val="68B92E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4" name="Shape 179"/>
          <p:cNvSpPr/>
          <p:nvPr/>
        </p:nvSpPr>
        <p:spPr>
          <a:xfrm>
            <a:off x="6394760" y="2124217"/>
            <a:ext cx="2068789" cy="3109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lnSpc>
                <a:spcPct val="120000"/>
              </a:lnSpc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入侵事件分析与响应</a:t>
            </a:r>
            <a:endParaRPr sz="18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1" name="Shape 181"/>
          <p:cNvSpPr/>
          <p:nvPr/>
        </p:nvSpPr>
        <p:spPr>
          <a:xfrm>
            <a:off x="8556756" y="2069833"/>
            <a:ext cx="2529763" cy="412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99" y="21600"/>
                </a:moveTo>
                <a:lnTo>
                  <a:pt x="0" y="21600"/>
                </a:lnTo>
                <a:lnTo>
                  <a:pt x="1701" y="10739"/>
                </a:lnTo>
                <a:lnTo>
                  <a:pt x="0" y="0"/>
                </a:lnTo>
                <a:lnTo>
                  <a:pt x="19899" y="0"/>
                </a:lnTo>
                <a:lnTo>
                  <a:pt x="21600" y="10739"/>
                </a:lnTo>
                <a:lnTo>
                  <a:pt x="19899" y="21600"/>
                </a:lnTo>
                <a:close/>
              </a:path>
            </a:pathLst>
          </a:custGeom>
          <a:noFill/>
          <a:ln w="12700" cap="flat">
            <a:solidFill>
              <a:srgbClr val="68B92E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2" name="Shape 182"/>
          <p:cNvSpPr/>
          <p:nvPr/>
        </p:nvSpPr>
        <p:spPr>
          <a:xfrm>
            <a:off x="8994785" y="2124216"/>
            <a:ext cx="1645737" cy="3109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lnSpc>
                <a:spcPct val="120000"/>
              </a:lnSpc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总结汇报阶段</a:t>
            </a:r>
            <a:endParaRPr sz="18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67" name="Shape 191"/>
          <p:cNvSpPr/>
          <p:nvPr/>
        </p:nvSpPr>
        <p:spPr>
          <a:xfrm>
            <a:off x="6976244" y="1038194"/>
            <a:ext cx="800586" cy="972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85" h="20764" extrusionOk="0">
                <a:moveTo>
                  <a:pt x="16814" y="2507"/>
                </a:moveTo>
                <a:cubicBezTo>
                  <a:pt x="12985" y="-836"/>
                  <a:pt x="6701" y="-836"/>
                  <a:pt x="2872" y="2507"/>
                </a:cubicBezTo>
                <a:cubicBezTo>
                  <a:pt x="-957" y="5850"/>
                  <a:pt x="-957" y="11335"/>
                  <a:pt x="2872" y="14678"/>
                </a:cubicBezTo>
                <a:cubicBezTo>
                  <a:pt x="9843" y="20764"/>
                  <a:pt x="9843" y="20764"/>
                  <a:pt x="9843" y="20764"/>
                </a:cubicBezTo>
                <a:cubicBezTo>
                  <a:pt x="16814" y="14678"/>
                  <a:pt x="16814" y="14678"/>
                  <a:pt x="16814" y="14678"/>
                </a:cubicBezTo>
                <a:cubicBezTo>
                  <a:pt x="20643" y="11335"/>
                  <a:pt x="20643" y="5850"/>
                  <a:pt x="16814" y="2507"/>
                </a:cubicBezTo>
                <a:close/>
              </a:path>
            </a:pathLst>
          </a:custGeom>
          <a:noFill/>
          <a:ln w="25400" cap="flat">
            <a:solidFill>
              <a:srgbClr val="68B92E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4000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65" name="Shape 194"/>
          <p:cNvSpPr/>
          <p:nvPr/>
        </p:nvSpPr>
        <p:spPr>
          <a:xfrm>
            <a:off x="7321758" y="2012072"/>
            <a:ext cx="107567" cy="113543"/>
          </a:xfrm>
          <a:prstGeom prst="ellipse">
            <a:avLst/>
          </a:prstGeom>
          <a:solidFill>
            <a:srgbClr val="68B92E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4000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62" name="Shape 197"/>
          <p:cNvSpPr/>
          <p:nvPr/>
        </p:nvSpPr>
        <p:spPr>
          <a:xfrm>
            <a:off x="2085669" y="1038194"/>
            <a:ext cx="800761" cy="972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45" h="20764" extrusionOk="0">
                <a:moveTo>
                  <a:pt x="16713" y="2507"/>
                </a:moveTo>
                <a:cubicBezTo>
                  <a:pt x="12902" y="-836"/>
                  <a:pt x="6744" y="-836"/>
                  <a:pt x="2933" y="2507"/>
                </a:cubicBezTo>
                <a:cubicBezTo>
                  <a:pt x="-977" y="5850"/>
                  <a:pt x="-977" y="11335"/>
                  <a:pt x="2933" y="14678"/>
                </a:cubicBezTo>
                <a:cubicBezTo>
                  <a:pt x="9872" y="20764"/>
                  <a:pt x="9872" y="20764"/>
                  <a:pt x="9872" y="20764"/>
                </a:cubicBezTo>
                <a:cubicBezTo>
                  <a:pt x="16713" y="14678"/>
                  <a:pt x="16713" y="14678"/>
                  <a:pt x="16713" y="14678"/>
                </a:cubicBezTo>
                <a:cubicBezTo>
                  <a:pt x="20623" y="11335"/>
                  <a:pt x="20623" y="5850"/>
                  <a:pt x="16713" y="2507"/>
                </a:cubicBezTo>
                <a:close/>
              </a:path>
            </a:pathLst>
          </a:custGeom>
          <a:noFill/>
          <a:ln w="25400" cap="flat">
            <a:solidFill>
              <a:srgbClr val="68B92E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4000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60" name="Shape 200"/>
          <p:cNvSpPr/>
          <p:nvPr/>
        </p:nvSpPr>
        <p:spPr>
          <a:xfrm>
            <a:off x="2432267" y="2012072"/>
            <a:ext cx="107566" cy="113543"/>
          </a:xfrm>
          <a:prstGeom prst="ellipse">
            <a:avLst/>
          </a:prstGeom>
          <a:solidFill>
            <a:srgbClr val="68B92E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4000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61" name="Shape 201"/>
          <p:cNvSpPr/>
          <p:nvPr/>
        </p:nvSpPr>
        <p:spPr>
          <a:xfrm>
            <a:off x="2295103" y="1183214"/>
            <a:ext cx="381892" cy="450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298" y="11845"/>
                </a:moveTo>
                <a:cubicBezTo>
                  <a:pt x="4891" y="11845"/>
                  <a:pt x="4483" y="12194"/>
                  <a:pt x="4483" y="12890"/>
                </a:cubicBezTo>
                <a:cubicBezTo>
                  <a:pt x="4483" y="13239"/>
                  <a:pt x="4891" y="13587"/>
                  <a:pt x="5298" y="13587"/>
                </a:cubicBezTo>
                <a:cubicBezTo>
                  <a:pt x="5706" y="13587"/>
                  <a:pt x="6113" y="13239"/>
                  <a:pt x="6113" y="12890"/>
                </a:cubicBezTo>
                <a:cubicBezTo>
                  <a:pt x="6113" y="12194"/>
                  <a:pt x="5706" y="11845"/>
                  <a:pt x="5298" y="11845"/>
                </a:cubicBezTo>
                <a:close/>
                <a:moveTo>
                  <a:pt x="5298" y="15329"/>
                </a:moveTo>
                <a:cubicBezTo>
                  <a:pt x="5298" y="15329"/>
                  <a:pt x="5298" y="15329"/>
                  <a:pt x="5298" y="15329"/>
                </a:cubicBezTo>
                <a:cubicBezTo>
                  <a:pt x="4891" y="15329"/>
                  <a:pt x="4483" y="15677"/>
                  <a:pt x="4483" y="16026"/>
                </a:cubicBezTo>
                <a:cubicBezTo>
                  <a:pt x="4483" y="16723"/>
                  <a:pt x="4891" y="17071"/>
                  <a:pt x="5298" y="17071"/>
                </a:cubicBezTo>
                <a:cubicBezTo>
                  <a:pt x="5706" y="17071"/>
                  <a:pt x="6113" y="16723"/>
                  <a:pt x="6113" y="16026"/>
                </a:cubicBezTo>
                <a:cubicBezTo>
                  <a:pt x="6113" y="15677"/>
                  <a:pt x="5706" y="15329"/>
                  <a:pt x="5298" y="15329"/>
                </a:cubicBezTo>
                <a:close/>
                <a:moveTo>
                  <a:pt x="5298" y="8361"/>
                </a:moveTo>
                <a:cubicBezTo>
                  <a:pt x="5298" y="8361"/>
                  <a:pt x="5298" y="8361"/>
                  <a:pt x="5298" y="8361"/>
                </a:cubicBezTo>
                <a:cubicBezTo>
                  <a:pt x="4891" y="8361"/>
                  <a:pt x="4483" y="9058"/>
                  <a:pt x="4483" y="9406"/>
                </a:cubicBezTo>
                <a:cubicBezTo>
                  <a:pt x="4483" y="9755"/>
                  <a:pt x="4891" y="10103"/>
                  <a:pt x="5298" y="10103"/>
                </a:cubicBezTo>
                <a:cubicBezTo>
                  <a:pt x="5706" y="10103"/>
                  <a:pt x="6113" y="9755"/>
                  <a:pt x="6113" y="9406"/>
                </a:cubicBezTo>
                <a:cubicBezTo>
                  <a:pt x="6113" y="9058"/>
                  <a:pt x="5706" y="8361"/>
                  <a:pt x="5298" y="8361"/>
                </a:cubicBezTo>
                <a:close/>
                <a:moveTo>
                  <a:pt x="20377" y="3484"/>
                </a:moveTo>
                <a:cubicBezTo>
                  <a:pt x="20377" y="3484"/>
                  <a:pt x="20377" y="3484"/>
                  <a:pt x="20377" y="3484"/>
                </a:cubicBezTo>
                <a:cubicBezTo>
                  <a:pt x="17932" y="3484"/>
                  <a:pt x="17932" y="3484"/>
                  <a:pt x="17932" y="3484"/>
                </a:cubicBezTo>
                <a:cubicBezTo>
                  <a:pt x="17932" y="3135"/>
                  <a:pt x="17932" y="3135"/>
                  <a:pt x="17932" y="3135"/>
                </a:cubicBezTo>
                <a:cubicBezTo>
                  <a:pt x="17932" y="2787"/>
                  <a:pt x="17932" y="2439"/>
                  <a:pt x="17525" y="2439"/>
                </a:cubicBezTo>
                <a:cubicBezTo>
                  <a:pt x="14264" y="2439"/>
                  <a:pt x="14264" y="2439"/>
                  <a:pt x="14264" y="2439"/>
                </a:cubicBezTo>
                <a:cubicBezTo>
                  <a:pt x="14264" y="2090"/>
                  <a:pt x="13857" y="1394"/>
                  <a:pt x="13449" y="1045"/>
                </a:cubicBezTo>
                <a:cubicBezTo>
                  <a:pt x="12634" y="348"/>
                  <a:pt x="11819" y="0"/>
                  <a:pt x="11004" y="0"/>
                </a:cubicBezTo>
                <a:cubicBezTo>
                  <a:pt x="9781" y="0"/>
                  <a:pt x="8966" y="348"/>
                  <a:pt x="8151" y="1045"/>
                </a:cubicBezTo>
                <a:cubicBezTo>
                  <a:pt x="7743" y="1394"/>
                  <a:pt x="7336" y="2090"/>
                  <a:pt x="7336" y="2439"/>
                </a:cubicBezTo>
                <a:cubicBezTo>
                  <a:pt x="4075" y="2439"/>
                  <a:pt x="4075" y="2439"/>
                  <a:pt x="4075" y="2439"/>
                </a:cubicBezTo>
                <a:cubicBezTo>
                  <a:pt x="4075" y="2439"/>
                  <a:pt x="3668" y="2787"/>
                  <a:pt x="3668" y="3135"/>
                </a:cubicBezTo>
                <a:cubicBezTo>
                  <a:pt x="3668" y="3484"/>
                  <a:pt x="3668" y="3484"/>
                  <a:pt x="3668" y="3484"/>
                </a:cubicBezTo>
                <a:cubicBezTo>
                  <a:pt x="1223" y="3484"/>
                  <a:pt x="1223" y="3484"/>
                  <a:pt x="1223" y="3484"/>
                </a:cubicBezTo>
                <a:cubicBezTo>
                  <a:pt x="408" y="3484"/>
                  <a:pt x="0" y="3832"/>
                  <a:pt x="0" y="4181"/>
                </a:cubicBezTo>
                <a:cubicBezTo>
                  <a:pt x="0" y="20555"/>
                  <a:pt x="0" y="20555"/>
                  <a:pt x="0" y="20555"/>
                </a:cubicBezTo>
                <a:cubicBezTo>
                  <a:pt x="0" y="21252"/>
                  <a:pt x="408" y="21600"/>
                  <a:pt x="1223" y="21600"/>
                </a:cubicBezTo>
                <a:cubicBezTo>
                  <a:pt x="20377" y="21600"/>
                  <a:pt x="20377" y="21600"/>
                  <a:pt x="20377" y="21600"/>
                </a:cubicBezTo>
                <a:cubicBezTo>
                  <a:pt x="21192" y="21600"/>
                  <a:pt x="21600" y="21252"/>
                  <a:pt x="21600" y="20555"/>
                </a:cubicBezTo>
                <a:cubicBezTo>
                  <a:pt x="21600" y="4181"/>
                  <a:pt x="21600" y="4181"/>
                  <a:pt x="21600" y="4181"/>
                </a:cubicBezTo>
                <a:cubicBezTo>
                  <a:pt x="21600" y="3832"/>
                  <a:pt x="21192" y="3484"/>
                  <a:pt x="20377" y="3484"/>
                </a:cubicBezTo>
                <a:close/>
                <a:moveTo>
                  <a:pt x="8966" y="1742"/>
                </a:moveTo>
                <a:cubicBezTo>
                  <a:pt x="8966" y="1742"/>
                  <a:pt x="8966" y="1742"/>
                  <a:pt x="8966" y="1742"/>
                </a:cubicBezTo>
                <a:cubicBezTo>
                  <a:pt x="9374" y="1394"/>
                  <a:pt x="10189" y="1045"/>
                  <a:pt x="11004" y="1045"/>
                </a:cubicBezTo>
                <a:cubicBezTo>
                  <a:pt x="11411" y="1045"/>
                  <a:pt x="12226" y="1394"/>
                  <a:pt x="12634" y="1742"/>
                </a:cubicBezTo>
                <a:cubicBezTo>
                  <a:pt x="13042" y="2090"/>
                  <a:pt x="13042" y="2090"/>
                  <a:pt x="13042" y="2439"/>
                </a:cubicBezTo>
                <a:cubicBezTo>
                  <a:pt x="8558" y="2439"/>
                  <a:pt x="8558" y="2439"/>
                  <a:pt x="8558" y="2439"/>
                </a:cubicBezTo>
                <a:cubicBezTo>
                  <a:pt x="8558" y="2090"/>
                  <a:pt x="8558" y="2090"/>
                  <a:pt x="8966" y="1742"/>
                </a:cubicBezTo>
                <a:close/>
                <a:moveTo>
                  <a:pt x="4891" y="3484"/>
                </a:moveTo>
                <a:cubicBezTo>
                  <a:pt x="4891" y="3484"/>
                  <a:pt x="4891" y="3484"/>
                  <a:pt x="4891" y="3484"/>
                </a:cubicBezTo>
                <a:cubicBezTo>
                  <a:pt x="16709" y="3484"/>
                  <a:pt x="16709" y="3484"/>
                  <a:pt x="16709" y="3484"/>
                </a:cubicBezTo>
                <a:cubicBezTo>
                  <a:pt x="16709" y="4877"/>
                  <a:pt x="16709" y="4877"/>
                  <a:pt x="16709" y="4877"/>
                </a:cubicBezTo>
                <a:cubicBezTo>
                  <a:pt x="4891" y="4877"/>
                  <a:pt x="4891" y="4877"/>
                  <a:pt x="4891" y="4877"/>
                </a:cubicBezTo>
                <a:cubicBezTo>
                  <a:pt x="4891" y="3484"/>
                  <a:pt x="4891" y="3484"/>
                  <a:pt x="4891" y="3484"/>
                </a:cubicBezTo>
                <a:close/>
                <a:moveTo>
                  <a:pt x="19562" y="19858"/>
                </a:moveTo>
                <a:cubicBezTo>
                  <a:pt x="19562" y="19858"/>
                  <a:pt x="19562" y="19858"/>
                  <a:pt x="19562" y="19858"/>
                </a:cubicBezTo>
                <a:cubicBezTo>
                  <a:pt x="2038" y="19858"/>
                  <a:pt x="2038" y="19858"/>
                  <a:pt x="2038" y="19858"/>
                </a:cubicBezTo>
                <a:cubicBezTo>
                  <a:pt x="2038" y="4877"/>
                  <a:pt x="2038" y="4877"/>
                  <a:pt x="2038" y="4877"/>
                </a:cubicBezTo>
                <a:cubicBezTo>
                  <a:pt x="3668" y="4877"/>
                  <a:pt x="3668" y="4877"/>
                  <a:pt x="3668" y="4877"/>
                </a:cubicBezTo>
                <a:cubicBezTo>
                  <a:pt x="3668" y="5574"/>
                  <a:pt x="3668" y="5574"/>
                  <a:pt x="3668" y="5574"/>
                </a:cubicBezTo>
                <a:cubicBezTo>
                  <a:pt x="3668" y="5923"/>
                  <a:pt x="4075" y="5923"/>
                  <a:pt x="4075" y="5923"/>
                </a:cubicBezTo>
                <a:cubicBezTo>
                  <a:pt x="17525" y="5923"/>
                  <a:pt x="17525" y="5923"/>
                  <a:pt x="17525" y="5923"/>
                </a:cubicBezTo>
                <a:cubicBezTo>
                  <a:pt x="17932" y="5923"/>
                  <a:pt x="17932" y="5923"/>
                  <a:pt x="17932" y="5574"/>
                </a:cubicBezTo>
                <a:cubicBezTo>
                  <a:pt x="17932" y="4877"/>
                  <a:pt x="17932" y="4877"/>
                  <a:pt x="17932" y="4877"/>
                </a:cubicBezTo>
                <a:cubicBezTo>
                  <a:pt x="19562" y="4877"/>
                  <a:pt x="19562" y="4877"/>
                  <a:pt x="19562" y="4877"/>
                </a:cubicBezTo>
                <a:cubicBezTo>
                  <a:pt x="19562" y="19858"/>
                  <a:pt x="19562" y="19858"/>
                  <a:pt x="19562" y="19858"/>
                </a:cubicBezTo>
                <a:close/>
                <a:moveTo>
                  <a:pt x="16302" y="8710"/>
                </a:moveTo>
                <a:cubicBezTo>
                  <a:pt x="16302" y="8710"/>
                  <a:pt x="16302" y="8710"/>
                  <a:pt x="16302" y="8710"/>
                </a:cubicBezTo>
                <a:cubicBezTo>
                  <a:pt x="8151" y="8710"/>
                  <a:pt x="8151" y="8710"/>
                  <a:pt x="8151" y="8710"/>
                </a:cubicBezTo>
                <a:cubicBezTo>
                  <a:pt x="7743" y="8710"/>
                  <a:pt x="7743" y="9058"/>
                  <a:pt x="7743" y="9406"/>
                </a:cubicBezTo>
                <a:cubicBezTo>
                  <a:pt x="7743" y="9755"/>
                  <a:pt x="7743" y="9755"/>
                  <a:pt x="8151" y="9755"/>
                </a:cubicBezTo>
                <a:cubicBezTo>
                  <a:pt x="16302" y="9755"/>
                  <a:pt x="16302" y="9755"/>
                  <a:pt x="16302" y="9755"/>
                </a:cubicBezTo>
                <a:cubicBezTo>
                  <a:pt x="16709" y="9755"/>
                  <a:pt x="16709" y="9755"/>
                  <a:pt x="16709" y="9406"/>
                </a:cubicBezTo>
                <a:cubicBezTo>
                  <a:pt x="16709" y="9058"/>
                  <a:pt x="16709" y="8710"/>
                  <a:pt x="16302" y="8710"/>
                </a:cubicBezTo>
                <a:close/>
                <a:moveTo>
                  <a:pt x="16302" y="15677"/>
                </a:moveTo>
                <a:cubicBezTo>
                  <a:pt x="16302" y="15677"/>
                  <a:pt x="16302" y="15677"/>
                  <a:pt x="16302" y="15677"/>
                </a:cubicBezTo>
                <a:cubicBezTo>
                  <a:pt x="8151" y="15677"/>
                  <a:pt x="8151" y="15677"/>
                  <a:pt x="8151" y="15677"/>
                </a:cubicBezTo>
                <a:cubicBezTo>
                  <a:pt x="7743" y="15677"/>
                  <a:pt x="7743" y="15677"/>
                  <a:pt x="7743" y="16026"/>
                </a:cubicBezTo>
                <a:cubicBezTo>
                  <a:pt x="7743" y="16374"/>
                  <a:pt x="7743" y="16723"/>
                  <a:pt x="8151" y="16723"/>
                </a:cubicBezTo>
                <a:cubicBezTo>
                  <a:pt x="16302" y="16723"/>
                  <a:pt x="16302" y="16723"/>
                  <a:pt x="16302" y="16723"/>
                </a:cubicBezTo>
                <a:cubicBezTo>
                  <a:pt x="16709" y="16723"/>
                  <a:pt x="16709" y="16374"/>
                  <a:pt x="16709" y="16026"/>
                </a:cubicBezTo>
                <a:cubicBezTo>
                  <a:pt x="16709" y="15677"/>
                  <a:pt x="16709" y="15677"/>
                  <a:pt x="16302" y="15677"/>
                </a:cubicBezTo>
                <a:close/>
                <a:moveTo>
                  <a:pt x="16302" y="12194"/>
                </a:moveTo>
                <a:cubicBezTo>
                  <a:pt x="16302" y="12194"/>
                  <a:pt x="16302" y="12194"/>
                  <a:pt x="16302" y="12194"/>
                </a:cubicBezTo>
                <a:cubicBezTo>
                  <a:pt x="8151" y="12194"/>
                  <a:pt x="8151" y="12194"/>
                  <a:pt x="8151" y="12194"/>
                </a:cubicBezTo>
                <a:cubicBezTo>
                  <a:pt x="7743" y="12194"/>
                  <a:pt x="7743" y="12542"/>
                  <a:pt x="7743" y="12890"/>
                </a:cubicBezTo>
                <a:cubicBezTo>
                  <a:pt x="7743" y="12890"/>
                  <a:pt x="7743" y="13239"/>
                  <a:pt x="8151" y="13239"/>
                </a:cubicBezTo>
                <a:cubicBezTo>
                  <a:pt x="16302" y="13239"/>
                  <a:pt x="16302" y="13239"/>
                  <a:pt x="16302" y="13239"/>
                </a:cubicBezTo>
                <a:cubicBezTo>
                  <a:pt x="16709" y="13239"/>
                  <a:pt x="16709" y="12890"/>
                  <a:pt x="16709" y="12890"/>
                </a:cubicBezTo>
                <a:cubicBezTo>
                  <a:pt x="16709" y="12542"/>
                  <a:pt x="16709" y="12194"/>
                  <a:pt x="16302" y="1219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57" name="Shape 203"/>
          <p:cNvSpPr/>
          <p:nvPr/>
        </p:nvSpPr>
        <p:spPr>
          <a:xfrm>
            <a:off x="9418271" y="1038194"/>
            <a:ext cx="798770" cy="972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85" h="20764" extrusionOk="0">
                <a:moveTo>
                  <a:pt x="16814" y="2507"/>
                </a:moveTo>
                <a:cubicBezTo>
                  <a:pt x="12985" y="-836"/>
                  <a:pt x="6701" y="-836"/>
                  <a:pt x="2872" y="2507"/>
                </a:cubicBezTo>
                <a:cubicBezTo>
                  <a:pt x="-957" y="5850"/>
                  <a:pt x="-957" y="11335"/>
                  <a:pt x="2872" y="14678"/>
                </a:cubicBezTo>
                <a:cubicBezTo>
                  <a:pt x="9843" y="20764"/>
                  <a:pt x="9843" y="20764"/>
                  <a:pt x="9843" y="20764"/>
                </a:cubicBezTo>
                <a:cubicBezTo>
                  <a:pt x="16814" y="14678"/>
                  <a:pt x="16814" y="14678"/>
                  <a:pt x="16814" y="14678"/>
                </a:cubicBezTo>
                <a:cubicBezTo>
                  <a:pt x="20643" y="11335"/>
                  <a:pt x="20643" y="5850"/>
                  <a:pt x="16814" y="2507"/>
                </a:cubicBezTo>
                <a:close/>
              </a:path>
            </a:pathLst>
          </a:custGeom>
          <a:noFill/>
          <a:ln w="25400" cap="flat">
            <a:solidFill>
              <a:srgbClr val="68B92E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4000">
                <a:solidFill>
                  <a:srgbClr val="FFFFFF"/>
                </a:solidFill>
              </a:defRPr>
            </a:pP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55" name="Shape 206"/>
          <p:cNvSpPr/>
          <p:nvPr/>
        </p:nvSpPr>
        <p:spPr>
          <a:xfrm>
            <a:off x="9761879" y="2012072"/>
            <a:ext cx="111550" cy="113543"/>
          </a:xfrm>
          <a:prstGeom prst="ellipse">
            <a:avLst/>
          </a:prstGeom>
          <a:solidFill>
            <a:srgbClr val="68B92E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4000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75" name="Shape 169"/>
          <p:cNvSpPr/>
          <p:nvPr/>
        </p:nvSpPr>
        <p:spPr>
          <a:xfrm>
            <a:off x="1374262" y="2648161"/>
            <a:ext cx="2129367" cy="41198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团队组建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角色及职能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运营流程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隐患自查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资产梳理</a:t>
            </a:r>
            <a:endParaRPr lang="en-US" altLang="zh-CN" sz="1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应急预案梳理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暴露面检查</a:t>
            </a:r>
            <a:endParaRPr lang="en-US" altLang="zh-CN" sz="1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账户检查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资产安全评估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入侵痕迹排查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泄露信息收集</a:t>
            </a:r>
            <a:endParaRPr lang="en-US" altLang="zh-CN" sz="1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安全意识培训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防护能力评估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防护措施落地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运维策略添加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安全设备部署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76" name="Shape 170"/>
          <p:cNvSpPr/>
          <p:nvPr/>
        </p:nvSpPr>
        <p:spPr>
          <a:xfrm>
            <a:off x="6216538" y="2648161"/>
            <a:ext cx="2336236" cy="3344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根据攻击者入侵特征分析</a:t>
            </a:r>
            <a:endParaRPr lang="en-US" altLang="zh-CN" sz="1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扫描行为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破解行为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远程代码执行漏洞利用行为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木马上传及木马通信行为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多产品联合分析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en-US" altLang="zh-CN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TAC</a:t>
            </a: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、</a:t>
            </a:r>
            <a:r>
              <a:rPr lang="en-US" altLang="zh-CN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ID/PS</a:t>
            </a: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、</a:t>
            </a:r>
            <a:r>
              <a:rPr lang="en-US" altLang="zh-CN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WAF</a:t>
            </a: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en-US" altLang="zh-CN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ESPC</a:t>
            </a: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、</a:t>
            </a:r>
            <a:r>
              <a:rPr lang="en-US" altLang="zh-CN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TAM</a:t>
            </a: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蜜罐、</a:t>
            </a:r>
            <a:r>
              <a:rPr lang="en-US" altLang="zh-CN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HIDS</a:t>
            </a: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应急响应</a:t>
            </a:r>
            <a:endParaRPr lang="en-US" altLang="zh-CN" sz="1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策略调优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77" name="Shape 171"/>
          <p:cNvSpPr/>
          <p:nvPr/>
        </p:nvSpPr>
        <p:spPr>
          <a:xfrm>
            <a:off x="8767324" y="2648161"/>
            <a:ext cx="2068790" cy="2568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攻击者分析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时间维度分析攻击趋势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事件与日志分析攻击者手段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防护策略缺陷分析及改进建议</a:t>
            </a:r>
            <a:endParaRPr lang="en-US" altLang="zh-CN" sz="1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安全制度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访问控制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安全意识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28" name="Picture 21">
            <a:extLst>
              <a:ext uri="{FF2B5EF4-FFF2-40B4-BE49-F238E27FC236}">
                <a16:creationId xmlns:a16="http://schemas.microsoft.com/office/drawing/2014/main" id="{37AF0DC2-713E-CC44-B415-07F2D7138E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lum bright="-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7184" y="1221611"/>
            <a:ext cx="360937" cy="474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76">
            <a:extLst>
              <a:ext uri="{FF2B5EF4-FFF2-40B4-BE49-F238E27FC236}">
                <a16:creationId xmlns:a16="http://schemas.microsoft.com/office/drawing/2014/main" id="{C4322941-A62B-E049-B75B-2EFF4794F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lum bright="-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3280" y="1239202"/>
            <a:ext cx="442752" cy="432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Shape 172">
            <a:extLst>
              <a:ext uri="{FF2B5EF4-FFF2-40B4-BE49-F238E27FC236}">
                <a16:creationId xmlns:a16="http://schemas.microsoft.com/office/drawing/2014/main" id="{196DC5F5-B057-6B46-A885-7E9CD8C567F4}"/>
              </a:ext>
            </a:extLst>
          </p:cNvPr>
          <p:cNvSpPr/>
          <p:nvPr/>
        </p:nvSpPr>
        <p:spPr>
          <a:xfrm>
            <a:off x="3663177" y="2069833"/>
            <a:ext cx="2523787" cy="412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29" y="21600"/>
                </a:moveTo>
                <a:lnTo>
                  <a:pt x="0" y="21600"/>
                </a:lnTo>
                <a:lnTo>
                  <a:pt x="1671" y="10739"/>
                </a:lnTo>
                <a:lnTo>
                  <a:pt x="0" y="0"/>
                </a:lnTo>
                <a:lnTo>
                  <a:pt x="19929" y="0"/>
                </a:lnTo>
                <a:lnTo>
                  <a:pt x="21600" y="10739"/>
                </a:lnTo>
                <a:lnTo>
                  <a:pt x="19929" y="21600"/>
                </a:lnTo>
                <a:close/>
              </a:path>
            </a:pathLst>
          </a:custGeom>
          <a:noFill/>
          <a:ln w="12700" cap="flat">
            <a:solidFill>
              <a:srgbClr val="68B92E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4000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2" name="Shape 173">
            <a:extLst>
              <a:ext uri="{FF2B5EF4-FFF2-40B4-BE49-F238E27FC236}">
                <a16:creationId xmlns:a16="http://schemas.microsoft.com/office/drawing/2014/main" id="{334548DF-EE37-FC46-B292-6EAE429942D9}"/>
              </a:ext>
            </a:extLst>
          </p:cNvPr>
          <p:cNvSpPr/>
          <p:nvPr/>
        </p:nvSpPr>
        <p:spPr>
          <a:xfrm>
            <a:off x="4401842" y="2124219"/>
            <a:ext cx="1078151" cy="3109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algn="ctr">
              <a:lnSpc>
                <a:spcPct val="120000"/>
              </a:lnSpc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zh-CN" altLang="en-US" sz="18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演练方案</a:t>
            </a:r>
            <a:endParaRPr sz="18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3" name="Shape 185">
            <a:extLst>
              <a:ext uri="{FF2B5EF4-FFF2-40B4-BE49-F238E27FC236}">
                <a16:creationId xmlns:a16="http://schemas.microsoft.com/office/drawing/2014/main" id="{5C9B96CF-363C-3644-82FC-FCD7AF138F22}"/>
              </a:ext>
            </a:extLst>
          </p:cNvPr>
          <p:cNvSpPr/>
          <p:nvPr/>
        </p:nvSpPr>
        <p:spPr>
          <a:xfrm>
            <a:off x="4522788" y="1038194"/>
            <a:ext cx="800584" cy="972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85" h="20764" extrusionOk="0">
                <a:moveTo>
                  <a:pt x="16814" y="2507"/>
                </a:moveTo>
                <a:cubicBezTo>
                  <a:pt x="12985" y="-836"/>
                  <a:pt x="6799" y="-836"/>
                  <a:pt x="2872" y="2507"/>
                </a:cubicBezTo>
                <a:cubicBezTo>
                  <a:pt x="-957" y="5850"/>
                  <a:pt x="-957" y="11335"/>
                  <a:pt x="2872" y="14678"/>
                </a:cubicBezTo>
                <a:cubicBezTo>
                  <a:pt x="9843" y="20764"/>
                  <a:pt x="9843" y="20764"/>
                  <a:pt x="9843" y="20764"/>
                </a:cubicBezTo>
                <a:cubicBezTo>
                  <a:pt x="16814" y="14678"/>
                  <a:pt x="16814" y="14678"/>
                  <a:pt x="16814" y="14678"/>
                </a:cubicBezTo>
                <a:cubicBezTo>
                  <a:pt x="20643" y="11335"/>
                  <a:pt x="20643" y="5850"/>
                  <a:pt x="16814" y="2507"/>
                </a:cubicBezTo>
                <a:close/>
              </a:path>
            </a:pathLst>
          </a:custGeom>
          <a:noFill/>
          <a:ln w="25400" cap="flat">
            <a:solidFill>
              <a:srgbClr val="68B92E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4000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4" name="Shape 188">
            <a:extLst>
              <a:ext uri="{FF2B5EF4-FFF2-40B4-BE49-F238E27FC236}">
                <a16:creationId xmlns:a16="http://schemas.microsoft.com/office/drawing/2014/main" id="{C25BCEC1-F424-974E-BF96-9D0A47ABED7A}"/>
              </a:ext>
            </a:extLst>
          </p:cNvPr>
          <p:cNvSpPr/>
          <p:nvPr/>
        </p:nvSpPr>
        <p:spPr>
          <a:xfrm>
            <a:off x="4872284" y="2012072"/>
            <a:ext cx="107567" cy="113543"/>
          </a:xfrm>
          <a:prstGeom prst="ellipse">
            <a:avLst/>
          </a:prstGeom>
          <a:solidFill>
            <a:srgbClr val="68B92E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4000">
                <a:solidFill>
                  <a:srgbClr val="FFFFFF"/>
                </a:solidFill>
              </a:defRPr>
            </a:pPr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5" name="Shape 168">
            <a:extLst>
              <a:ext uri="{FF2B5EF4-FFF2-40B4-BE49-F238E27FC236}">
                <a16:creationId xmlns:a16="http://schemas.microsoft.com/office/drawing/2014/main" id="{CA389E7A-45A7-A241-9BBC-C887A32CF2F8}"/>
              </a:ext>
            </a:extLst>
          </p:cNvPr>
          <p:cNvSpPr/>
          <p:nvPr/>
        </p:nvSpPr>
        <p:spPr>
          <a:xfrm>
            <a:off x="3892966" y="2648161"/>
            <a:ext cx="2095905" cy="3602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计划阶段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调研基础信息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设定组织机构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指定演练规则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确定时间节点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准备阶段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人员落实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基础设施准备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启动会及保密协议签订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演练阶段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总结阶段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总结复盘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742950" lvl="1" indent="-285750" algn="just">
              <a:lnSpc>
                <a:spcPct val="120000"/>
              </a:lnSpc>
              <a:buFont typeface="Arial" panose="020B0604020202020204" pitchFamily="34" charset="0"/>
              <a:buChar char="•"/>
              <a:defRPr sz="100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lang="zh-CN" altLang="en-US" sz="1400" dirty="0">
                <a:latin typeface="DengXian" panose="02010600030101010101" pitchFamily="2" charset="-122"/>
                <a:ea typeface="DengXian" panose="02010600030101010101" pitchFamily="2" charset="-122"/>
              </a:rPr>
              <a:t>输出总结报告</a:t>
            </a:r>
            <a:endParaRPr lang="en-US" altLang="zh-CN" sz="14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6" name="Shape 201">
            <a:extLst>
              <a:ext uri="{FF2B5EF4-FFF2-40B4-BE49-F238E27FC236}">
                <a16:creationId xmlns:a16="http://schemas.microsoft.com/office/drawing/2014/main" id="{0934C494-E9E7-8F4A-B0CB-A2AD539EEB59}"/>
              </a:ext>
            </a:extLst>
          </p:cNvPr>
          <p:cNvSpPr/>
          <p:nvPr/>
        </p:nvSpPr>
        <p:spPr>
          <a:xfrm>
            <a:off x="4749971" y="1221611"/>
            <a:ext cx="381892" cy="4503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298" y="11845"/>
                </a:moveTo>
                <a:cubicBezTo>
                  <a:pt x="4891" y="11845"/>
                  <a:pt x="4483" y="12194"/>
                  <a:pt x="4483" y="12890"/>
                </a:cubicBezTo>
                <a:cubicBezTo>
                  <a:pt x="4483" y="13239"/>
                  <a:pt x="4891" y="13587"/>
                  <a:pt x="5298" y="13587"/>
                </a:cubicBezTo>
                <a:cubicBezTo>
                  <a:pt x="5706" y="13587"/>
                  <a:pt x="6113" y="13239"/>
                  <a:pt x="6113" y="12890"/>
                </a:cubicBezTo>
                <a:cubicBezTo>
                  <a:pt x="6113" y="12194"/>
                  <a:pt x="5706" y="11845"/>
                  <a:pt x="5298" y="11845"/>
                </a:cubicBezTo>
                <a:close/>
                <a:moveTo>
                  <a:pt x="5298" y="15329"/>
                </a:moveTo>
                <a:cubicBezTo>
                  <a:pt x="5298" y="15329"/>
                  <a:pt x="5298" y="15329"/>
                  <a:pt x="5298" y="15329"/>
                </a:cubicBezTo>
                <a:cubicBezTo>
                  <a:pt x="4891" y="15329"/>
                  <a:pt x="4483" y="15677"/>
                  <a:pt x="4483" y="16026"/>
                </a:cubicBezTo>
                <a:cubicBezTo>
                  <a:pt x="4483" y="16723"/>
                  <a:pt x="4891" y="17071"/>
                  <a:pt x="5298" y="17071"/>
                </a:cubicBezTo>
                <a:cubicBezTo>
                  <a:pt x="5706" y="17071"/>
                  <a:pt x="6113" y="16723"/>
                  <a:pt x="6113" y="16026"/>
                </a:cubicBezTo>
                <a:cubicBezTo>
                  <a:pt x="6113" y="15677"/>
                  <a:pt x="5706" y="15329"/>
                  <a:pt x="5298" y="15329"/>
                </a:cubicBezTo>
                <a:close/>
                <a:moveTo>
                  <a:pt x="5298" y="8361"/>
                </a:moveTo>
                <a:cubicBezTo>
                  <a:pt x="5298" y="8361"/>
                  <a:pt x="5298" y="8361"/>
                  <a:pt x="5298" y="8361"/>
                </a:cubicBezTo>
                <a:cubicBezTo>
                  <a:pt x="4891" y="8361"/>
                  <a:pt x="4483" y="9058"/>
                  <a:pt x="4483" y="9406"/>
                </a:cubicBezTo>
                <a:cubicBezTo>
                  <a:pt x="4483" y="9755"/>
                  <a:pt x="4891" y="10103"/>
                  <a:pt x="5298" y="10103"/>
                </a:cubicBezTo>
                <a:cubicBezTo>
                  <a:pt x="5706" y="10103"/>
                  <a:pt x="6113" y="9755"/>
                  <a:pt x="6113" y="9406"/>
                </a:cubicBezTo>
                <a:cubicBezTo>
                  <a:pt x="6113" y="9058"/>
                  <a:pt x="5706" y="8361"/>
                  <a:pt x="5298" y="8361"/>
                </a:cubicBezTo>
                <a:close/>
                <a:moveTo>
                  <a:pt x="20377" y="3484"/>
                </a:moveTo>
                <a:cubicBezTo>
                  <a:pt x="20377" y="3484"/>
                  <a:pt x="20377" y="3484"/>
                  <a:pt x="20377" y="3484"/>
                </a:cubicBezTo>
                <a:cubicBezTo>
                  <a:pt x="17932" y="3484"/>
                  <a:pt x="17932" y="3484"/>
                  <a:pt x="17932" y="3484"/>
                </a:cubicBezTo>
                <a:cubicBezTo>
                  <a:pt x="17932" y="3135"/>
                  <a:pt x="17932" y="3135"/>
                  <a:pt x="17932" y="3135"/>
                </a:cubicBezTo>
                <a:cubicBezTo>
                  <a:pt x="17932" y="2787"/>
                  <a:pt x="17932" y="2439"/>
                  <a:pt x="17525" y="2439"/>
                </a:cubicBezTo>
                <a:cubicBezTo>
                  <a:pt x="14264" y="2439"/>
                  <a:pt x="14264" y="2439"/>
                  <a:pt x="14264" y="2439"/>
                </a:cubicBezTo>
                <a:cubicBezTo>
                  <a:pt x="14264" y="2090"/>
                  <a:pt x="13857" y="1394"/>
                  <a:pt x="13449" y="1045"/>
                </a:cubicBezTo>
                <a:cubicBezTo>
                  <a:pt x="12634" y="348"/>
                  <a:pt x="11819" y="0"/>
                  <a:pt x="11004" y="0"/>
                </a:cubicBezTo>
                <a:cubicBezTo>
                  <a:pt x="9781" y="0"/>
                  <a:pt x="8966" y="348"/>
                  <a:pt x="8151" y="1045"/>
                </a:cubicBezTo>
                <a:cubicBezTo>
                  <a:pt x="7743" y="1394"/>
                  <a:pt x="7336" y="2090"/>
                  <a:pt x="7336" y="2439"/>
                </a:cubicBezTo>
                <a:cubicBezTo>
                  <a:pt x="4075" y="2439"/>
                  <a:pt x="4075" y="2439"/>
                  <a:pt x="4075" y="2439"/>
                </a:cubicBezTo>
                <a:cubicBezTo>
                  <a:pt x="4075" y="2439"/>
                  <a:pt x="3668" y="2787"/>
                  <a:pt x="3668" y="3135"/>
                </a:cubicBezTo>
                <a:cubicBezTo>
                  <a:pt x="3668" y="3484"/>
                  <a:pt x="3668" y="3484"/>
                  <a:pt x="3668" y="3484"/>
                </a:cubicBezTo>
                <a:cubicBezTo>
                  <a:pt x="1223" y="3484"/>
                  <a:pt x="1223" y="3484"/>
                  <a:pt x="1223" y="3484"/>
                </a:cubicBezTo>
                <a:cubicBezTo>
                  <a:pt x="408" y="3484"/>
                  <a:pt x="0" y="3832"/>
                  <a:pt x="0" y="4181"/>
                </a:cubicBezTo>
                <a:cubicBezTo>
                  <a:pt x="0" y="20555"/>
                  <a:pt x="0" y="20555"/>
                  <a:pt x="0" y="20555"/>
                </a:cubicBezTo>
                <a:cubicBezTo>
                  <a:pt x="0" y="21252"/>
                  <a:pt x="408" y="21600"/>
                  <a:pt x="1223" y="21600"/>
                </a:cubicBezTo>
                <a:cubicBezTo>
                  <a:pt x="20377" y="21600"/>
                  <a:pt x="20377" y="21600"/>
                  <a:pt x="20377" y="21600"/>
                </a:cubicBezTo>
                <a:cubicBezTo>
                  <a:pt x="21192" y="21600"/>
                  <a:pt x="21600" y="21252"/>
                  <a:pt x="21600" y="20555"/>
                </a:cubicBezTo>
                <a:cubicBezTo>
                  <a:pt x="21600" y="4181"/>
                  <a:pt x="21600" y="4181"/>
                  <a:pt x="21600" y="4181"/>
                </a:cubicBezTo>
                <a:cubicBezTo>
                  <a:pt x="21600" y="3832"/>
                  <a:pt x="21192" y="3484"/>
                  <a:pt x="20377" y="3484"/>
                </a:cubicBezTo>
                <a:close/>
                <a:moveTo>
                  <a:pt x="8966" y="1742"/>
                </a:moveTo>
                <a:cubicBezTo>
                  <a:pt x="8966" y="1742"/>
                  <a:pt x="8966" y="1742"/>
                  <a:pt x="8966" y="1742"/>
                </a:cubicBezTo>
                <a:cubicBezTo>
                  <a:pt x="9374" y="1394"/>
                  <a:pt x="10189" y="1045"/>
                  <a:pt x="11004" y="1045"/>
                </a:cubicBezTo>
                <a:cubicBezTo>
                  <a:pt x="11411" y="1045"/>
                  <a:pt x="12226" y="1394"/>
                  <a:pt x="12634" y="1742"/>
                </a:cubicBezTo>
                <a:cubicBezTo>
                  <a:pt x="13042" y="2090"/>
                  <a:pt x="13042" y="2090"/>
                  <a:pt x="13042" y="2439"/>
                </a:cubicBezTo>
                <a:cubicBezTo>
                  <a:pt x="8558" y="2439"/>
                  <a:pt x="8558" y="2439"/>
                  <a:pt x="8558" y="2439"/>
                </a:cubicBezTo>
                <a:cubicBezTo>
                  <a:pt x="8558" y="2090"/>
                  <a:pt x="8558" y="2090"/>
                  <a:pt x="8966" y="1742"/>
                </a:cubicBezTo>
                <a:close/>
                <a:moveTo>
                  <a:pt x="4891" y="3484"/>
                </a:moveTo>
                <a:cubicBezTo>
                  <a:pt x="4891" y="3484"/>
                  <a:pt x="4891" y="3484"/>
                  <a:pt x="4891" y="3484"/>
                </a:cubicBezTo>
                <a:cubicBezTo>
                  <a:pt x="16709" y="3484"/>
                  <a:pt x="16709" y="3484"/>
                  <a:pt x="16709" y="3484"/>
                </a:cubicBezTo>
                <a:cubicBezTo>
                  <a:pt x="16709" y="4877"/>
                  <a:pt x="16709" y="4877"/>
                  <a:pt x="16709" y="4877"/>
                </a:cubicBezTo>
                <a:cubicBezTo>
                  <a:pt x="4891" y="4877"/>
                  <a:pt x="4891" y="4877"/>
                  <a:pt x="4891" y="4877"/>
                </a:cubicBezTo>
                <a:cubicBezTo>
                  <a:pt x="4891" y="3484"/>
                  <a:pt x="4891" y="3484"/>
                  <a:pt x="4891" y="3484"/>
                </a:cubicBezTo>
                <a:close/>
                <a:moveTo>
                  <a:pt x="19562" y="19858"/>
                </a:moveTo>
                <a:cubicBezTo>
                  <a:pt x="19562" y="19858"/>
                  <a:pt x="19562" y="19858"/>
                  <a:pt x="19562" y="19858"/>
                </a:cubicBezTo>
                <a:cubicBezTo>
                  <a:pt x="2038" y="19858"/>
                  <a:pt x="2038" y="19858"/>
                  <a:pt x="2038" y="19858"/>
                </a:cubicBezTo>
                <a:cubicBezTo>
                  <a:pt x="2038" y="4877"/>
                  <a:pt x="2038" y="4877"/>
                  <a:pt x="2038" y="4877"/>
                </a:cubicBezTo>
                <a:cubicBezTo>
                  <a:pt x="3668" y="4877"/>
                  <a:pt x="3668" y="4877"/>
                  <a:pt x="3668" y="4877"/>
                </a:cubicBezTo>
                <a:cubicBezTo>
                  <a:pt x="3668" y="5574"/>
                  <a:pt x="3668" y="5574"/>
                  <a:pt x="3668" y="5574"/>
                </a:cubicBezTo>
                <a:cubicBezTo>
                  <a:pt x="3668" y="5923"/>
                  <a:pt x="4075" y="5923"/>
                  <a:pt x="4075" y="5923"/>
                </a:cubicBezTo>
                <a:cubicBezTo>
                  <a:pt x="17525" y="5923"/>
                  <a:pt x="17525" y="5923"/>
                  <a:pt x="17525" y="5923"/>
                </a:cubicBezTo>
                <a:cubicBezTo>
                  <a:pt x="17932" y="5923"/>
                  <a:pt x="17932" y="5923"/>
                  <a:pt x="17932" y="5574"/>
                </a:cubicBezTo>
                <a:cubicBezTo>
                  <a:pt x="17932" y="4877"/>
                  <a:pt x="17932" y="4877"/>
                  <a:pt x="17932" y="4877"/>
                </a:cubicBezTo>
                <a:cubicBezTo>
                  <a:pt x="19562" y="4877"/>
                  <a:pt x="19562" y="4877"/>
                  <a:pt x="19562" y="4877"/>
                </a:cubicBezTo>
                <a:cubicBezTo>
                  <a:pt x="19562" y="19858"/>
                  <a:pt x="19562" y="19858"/>
                  <a:pt x="19562" y="19858"/>
                </a:cubicBezTo>
                <a:close/>
                <a:moveTo>
                  <a:pt x="16302" y="8710"/>
                </a:moveTo>
                <a:cubicBezTo>
                  <a:pt x="16302" y="8710"/>
                  <a:pt x="16302" y="8710"/>
                  <a:pt x="16302" y="8710"/>
                </a:cubicBezTo>
                <a:cubicBezTo>
                  <a:pt x="8151" y="8710"/>
                  <a:pt x="8151" y="8710"/>
                  <a:pt x="8151" y="8710"/>
                </a:cubicBezTo>
                <a:cubicBezTo>
                  <a:pt x="7743" y="8710"/>
                  <a:pt x="7743" y="9058"/>
                  <a:pt x="7743" y="9406"/>
                </a:cubicBezTo>
                <a:cubicBezTo>
                  <a:pt x="7743" y="9755"/>
                  <a:pt x="7743" y="9755"/>
                  <a:pt x="8151" y="9755"/>
                </a:cubicBezTo>
                <a:cubicBezTo>
                  <a:pt x="16302" y="9755"/>
                  <a:pt x="16302" y="9755"/>
                  <a:pt x="16302" y="9755"/>
                </a:cubicBezTo>
                <a:cubicBezTo>
                  <a:pt x="16709" y="9755"/>
                  <a:pt x="16709" y="9755"/>
                  <a:pt x="16709" y="9406"/>
                </a:cubicBezTo>
                <a:cubicBezTo>
                  <a:pt x="16709" y="9058"/>
                  <a:pt x="16709" y="8710"/>
                  <a:pt x="16302" y="8710"/>
                </a:cubicBezTo>
                <a:close/>
                <a:moveTo>
                  <a:pt x="16302" y="15677"/>
                </a:moveTo>
                <a:cubicBezTo>
                  <a:pt x="16302" y="15677"/>
                  <a:pt x="16302" y="15677"/>
                  <a:pt x="16302" y="15677"/>
                </a:cubicBezTo>
                <a:cubicBezTo>
                  <a:pt x="8151" y="15677"/>
                  <a:pt x="8151" y="15677"/>
                  <a:pt x="8151" y="15677"/>
                </a:cubicBezTo>
                <a:cubicBezTo>
                  <a:pt x="7743" y="15677"/>
                  <a:pt x="7743" y="15677"/>
                  <a:pt x="7743" y="16026"/>
                </a:cubicBezTo>
                <a:cubicBezTo>
                  <a:pt x="7743" y="16374"/>
                  <a:pt x="7743" y="16723"/>
                  <a:pt x="8151" y="16723"/>
                </a:cubicBezTo>
                <a:cubicBezTo>
                  <a:pt x="16302" y="16723"/>
                  <a:pt x="16302" y="16723"/>
                  <a:pt x="16302" y="16723"/>
                </a:cubicBezTo>
                <a:cubicBezTo>
                  <a:pt x="16709" y="16723"/>
                  <a:pt x="16709" y="16374"/>
                  <a:pt x="16709" y="16026"/>
                </a:cubicBezTo>
                <a:cubicBezTo>
                  <a:pt x="16709" y="15677"/>
                  <a:pt x="16709" y="15677"/>
                  <a:pt x="16302" y="15677"/>
                </a:cubicBezTo>
                <a:close/>
                <a:moveTo>
                  <a:pt x="16302" y="12194"/>
                </a:moveTo>
                <a:cubicBezTo>
                  <a:pt x="16302" y="12194"/>
                  <a:pt x="16302" y="12194"/>
                  <a:pt x="16302" y="12194"/>
                </a:cubicBezTo>
                <a:cubicBezTo>
                  <a:pt x="8151" y="12194"/>
                  <a:pt x="8151" y="12194"/>
                  <a:pt x="8151" y="12194"/>
                </a:cubicBezTo>
                <a:cubicBezTo>
                  <a:pt x="7743" y="12194"/>
                  <a:pt x="7743" y="12542"/>
                  <a:pt x="7743" y="12890"/>
                </a:cubicBezTo>
                <a:cubicBezTo>
                  <a:pt x="7743" y="12890"/>
                  <a:pt x="7743" y="13239"/>
                  <a:pt x="8151" y="13239"/>
                </a:cubicBezTo>
                <a:cubicBezTo>
                  <a:pt x="16302" y="13239"/>
                  <a:pt x="16302" y="13239"/>
                  <a:pt x="16302" y="13239"/>
                </a:cubicBezTo>
                <a:cubicBezTo>
                  <a:pt x="16709" y="13239"/>
                  <a:pt x="16709" y="12890"/>
                  <a:pt x="16709" y="12890"/>
                </a:cubicBezTo>
                <a:cubicBezTo>
                  <a:pt x="16709" y="12542"/>
                  <a:pt x="16709" y="12194"/>
                  <a:pt x="16302" y="1219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510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43" grpId="0" animBg="1"/>
      <p:bldP spid="44" grpId="0"/>
      <p:bldP spid="41" grpId="0" animBg="1"/>
      <p:bldP spid="42" grpId="0"/>
      <p:bldP spid="67" grpId="0" animBg="1"/>
      <p:bldP spid="65" grpId="0" animBg="1"/>
      <p:bldP spid="62" grpId="0" animBg="1"/>
      <p:bldP spid="60" grpId="0" animBg="1"/>
      <p:bldP spid="61" grpId="0" animBg="1"/>
      <p:bldP spid="57" grpId="0" animBg="1"/>
      <p:bldP spid="55" grpId="0" animBg="1"/>
      <p:bldP spid="75" grpId="0" animBg="1"/>
      <p:bldP spid="76" grpId="0" animBg="1"/>
      <p:bldP spid="77" grpId="0" animBg="1"/>
      <p:bldP spid="21" grpId="0" animBg="1"/>
      <p:bldP spid="22" grpId="0"/>
      <p:bldP spid="23" grpId="0" animBg="1"/>
      <p:bldP spid="24" grpId="0" animBg="1"/>
      <p:bldP spid="25" grpId="0" animBg="1"/>
      <p:bldP spid="2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DFD9A-30B2-ED48-BBAA-2F763DC6A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防护团队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E37884-C256-2448-994F-4695A882D32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4117" y="1319303"/>
            <a:ext cx="6428509" cy="49835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1BE9517-4016-FA46-B66C-5D4F0D11215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54086" y="1887708"/>
            <a:ext cx="4968740" cy="358545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1A534F1-4692-D245-8C98-893FF2CEE7F2}"/>
              </a:ext>
            </a:extLst>
          </p:cNvPr>
          <p:cNvSpPr txBox="1"/>
          <p:nvPr/>
        </p:nvSpPr>
        <p:spPr>
          <a:xfrm>
            <a:off x="8422793" y="996137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>
                <a:latin typeface="DengXian" panose="02010600030101010101" pitchFamily="2" charset="-122"/>
                <a:ea typeface="DengXian" panose="02010600030101010101" pitchFamily="2" charset="-122"/>
              </a:rPr>
              <a:t>协作流程</a:t>
            </a:r>
          </a:p>
        </p:txBody>
      </p:sp>
    </p:spTree>
    <p:extLst>
      <p:ext uri="{BB962C8B-B14F-4D97-AF65-F5344CB8AC3E}">
        <p14:creationId xmlns:p14="http://schemas.microsoft.com/office/powerpoint/2010/main" val="4148160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AFA5B9-E0A4-F64F-A376-B32530359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组织及运营流程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F6C0C79-83EA-7A4C-BA48-571D8700CCB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63782" y="2179165"/>
          <a:ext cx="6376757" cy="448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2792">
                  <a:extLst>
                    <a:ext uri="{9D8B030D-6E8A-4147-A177-3AD203B41FA5}">
                      <a16:colId xmlns:a16="http://schemas.microsoft.com/office/drawing/2014/main" val="1406002140"/>
                    </a:ext>
                  </a:extLst>
                </a:gridCol>
                <a:gridCol w="4923965">
                  <a:extLst>
                    <a:ext uri="{9D8B030D-6E8A-4147-A177-3AD203B41FA5}">
                      <a16:colId xmlns:a16="http://schemas.microsoft.com/office/drawing/2014/main" val="30073987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角色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主要职责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0725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红队总指挥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1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协调监测报告组和应急处置组之间的工作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；</a:t>
                      </a:r>
                      <a:endParaRPr lang="en-US" altLang="zh-CN" sz="1800" kern="1200" dirty="0">
                        <a:solidFill>
                          <a:schemeClr val="dk1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+mn-cs"/>
                      </a:endParaRP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2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协调与客户业务人员及维护人员对接工作；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3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每日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整理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日报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及次日工作计划；</a:t>
                      </a:r>
                      <a:endParaRPr lang="zh-CN" altLang="zh-CN" sz="1800" kern="1200" dirty="0">
                        <a:solidFill>
                          <a:schemeClr val="dk1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+mn-cs"/>
                      </a:endParaRP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4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组织开展总结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复盘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会议并把关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总结报告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文档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。</a:t>
                      </a:r>
                      <a:endParaRPr lang="zh-CN" altLang="en-US" dirty="0"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119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监测组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1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、分析所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监测的设备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及平台产生的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安全日志，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挖掘入侵事件，填写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《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入侵事件分析报告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》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提交给应急处置组。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2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接受应急处置组的防护策略调整方案，并调整防护策略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。</a:t>
                      </a:r>
                      <a:endParaRPr lang="zh-CN" altLang="en-US" dirty="0"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146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处置组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1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确认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事件是否由正常业务引起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，对真实攻击根据事件定级按次序进行应急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，完成后编写提交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《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应急处置报告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》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；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2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防护调整策略输出到监测报告组，配合业务部门修补漏洞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cs"/>
                        </a:rPr>
                        <a:t>。</a:t>
                      </a:r>
                      <a:endParaRPr lang="zh-CN" altLang="zh-CN" sz="1800" kern="1200" dirty="0">
                        <a:solidFill>
                          <a:schemeClr val="dk1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016971"/>
                  </a:ext>
                </a:extLst>
              </a:tr>
            </a:tbl>
          </a:graphicData>
        </a:graphic>
      </p:graphicFrame>
      <p:grpSp>
        <p:nvGrpSpPr>
          <p:cNvPr id="20" name="组合 19">
            <a:extLst>
              <a:ext uri="{FF2B5EF4-FFF2-40B4-BE49-F238E27FC236}">
                <a16:creationId xmlns:a16="http://schemas.microsoft.com/office/drawing/2014/main" id="{68DF6CFE-C688-8D46-9D88-07B178246FE6}"/>
              </a:ext>
            </a:extLst>
          </p:cNvPr>
          <p:cNvGrpSpPr/>
          <p:nvPr/>
        </p:nvGrpSpPr>
        <p:grpSpPr>
          <a:xfrm>
            <a:off x="4675724" y="540155"/>
            <a:ext cx="2844568" cy="1474297"/>
            <a:chOff x="4937226" y="520112"/>
            <a:chExt cx="2844568" cy="1474297"/>
          </a:xfrm>
        </p:grpSpPr>
        <p:sp>
          <p:nvSpPr>
            <p:cNvPr id="7" name="圆角矩形 6">
              <a:extLst>
                <a:ext uri="{FF2B5EF4-FFF2-40B4-BE49-F238E27FC236}">
                  <a16:creationId xmlns:a16="http://schemas.microsoft.com/office/drawing/2014/main" id="{3FAF0B50-86EB-A74E-BD16-0F49FC3DF900}"/>
                </a:ext>
              </a:extLst>
            </p:cNvPr>
            <p:cNvSpPr/>
            <p:nvPr/>
          </p:nvSpPr>
          <p:spPr>
            <a:xfrm>
              <a:off x="5606967" y="520112"/>
              <a:ext cx="1422400" cy="487680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红队总指挥</a:t>
              </a:r>
            </a:p>
          </p:txBody>
        </p:sp>
        <p:sp>
          <p:nvSpPr>
            <p:cNvPr id="10" name="圆角矩形 9">
              <a:extLst>
                <a:ext uri="{FF2B5EF4-FFF2-40B4-BE49-F238E27FC236}">
                  <a16:creationId xmlns:a16="http://schemas.microsoft.com/office/drawing/2014/main" id="{F374C77D-B158-E847-A631-7757455E1672}"/>
                </a:ext>
              </a:extLst>
            </p:cNvPr>
            <p:cNvSpPr/>
            <p:nvPr/>
          </p:nvSpPr>
          <p:spPr>
            <a:xfrm>
              <a:off x="6655842" y="1506729"/>
              <a:ext cx="1125952" cy="487680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处置组</a:t>
              </a:r>
            </a:p>
          </p:txBody>
        </p:sp>
        <p:sp>
          <p:nvSpPr>
            <p:cNvPr id="11" name="圆角矩形 10">
              <a:extLst>
                <a:ext uri="{FF2B5EF4-FFF2-40B4-BE49-F238E27FC236}">
                  <a16:creationId xmlns:a16="http://schemas.microsoft.com/office/drawing/2014/main" id="{037A7079-48F7-4544-AE1B-0454618F5D57}"/>
                </a:ext>
              </a:extLst>
            </p:cNvPr>
            <p:cNvSpPr/>
            <p:nvPr/>
          </p:nvSpPr>
          <p:spPr>
            <a:xfrm>
              <a:off x="4937226" y="1506729"/>
              <a:ext cx="1125952" cy="487680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监测组</a:t>
              </a:r>
            </a:p>
          </p:txBody>
        </p: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20B820B0-8C42-1642-95CB-7172D7AA0B76}"/>
                </a:ext>
              </a:extLst>
            </p:cNvPr>
            <p:cNvCxnSpPr>
              <a:cxnSpLocks/>
              <a:stCxn id="7" idx="2"/>
              <a:endCxn id="11" idx="0"/>
            </p:cNvCxnSpPr>
            <p:nvPr/>
          </p:nvCxnSpPr>
          <p:spPr>
            <a:xfrm flipH="1">
              <a:off x="5500202" y="1007792"/>
              <a:ext cx="817965" cy="498937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连接符 14">
              <a:extLst>
                <a:ext uri="{FF2B5EF4-FFF2-40B4-BE49-F238E27FC236}">
                  <a16:creationId xmlns:a16="http://schemas.microsoft.com/office/drawing/2014/main" id="{6BC8C3AD-C3FE-AC4A-BD33-FF46C4502441}"/>
                </a:ext>
              </a:extLst>
            </p:cNvPr>
            <p:cNvCxnSpPr>
              <a:cxnSpLocks/>
              <a:stCxn id="7" idx="2"/>
              <a:endCxn id="10" idx="0"/>
            </p:cNvCxnSpPr>
            <p:nvPr/>
          </p:nvCxnSpPr>
          <p:spPr>
            <a:xfrm>
              <a:off x="6318167" y="1007792"/>
              <a:ext cx="900651" cy="498937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046F9579-1698-BB4D-99F3-FFC37DD67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090" y="0"/>
            <a:ext cx="45619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7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85688" y="1744397"/>
            <a:ext cx="6420624" cy="184518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 dirty="0">
                <a:latin typeface="DengXian" panose="02010600030101010101" pitchFamily="2" charset="-122"/>
                <a:ea typeface="DengXian" panose="02010600030101010101" pitchFamily="2" charset="-122"/>
              </a:rPr>
              <a:t>红队服务案例</a:t>
            </a:r>
            <a:endParaRPr lang="en-US" altLang="zh-CN" sz="40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4000" b="1" dirty="0">
                <a:latin typeface="DengXian" panose="02010600030101010101" pitchFamily="2" charset="-122"/>
                <a:ea typeface="DengXian" panose="02010600030101010101" pitchFamily="2" charset="-122"/>
              </a:rPr>
              <a:t>中石油护网 </a:t>
            </a:r>
            <a:r>
              <a:rPr lang="en-US" altLang="zh-CN" sz="4000" b="1" dirty="0">
                <a:latin typeface="DengXian" panose="02010600030101010101" pitchFamily="2" charset="-122"/>
                <a:ea typeface="DengXian" panose="02010600030101010101" pitchFamily="2" charset="-122"/>
              </a:rPr>
              <a:t>2018</a:t>
            </a:r>
            <a:r>
              <a:rPr lang="zh-CN" altLang="en-US" sz="4000" b="1" dirty="0">
                <a:latin typeface="DengXian" panose="02010600030101010101" pitchFamily="2" charset="-122"/>
                <a:ea typeface="DengXian" panose="02010600030101010101" pitchFamily="2" charset="-122"/>
              </a:rPr>
              <a:t> 防护情况</a:t>
            </a:r>
          </a:p>
        </p:txBody>
      </p:sp>
    </p:spTree>
    <p:extLst>
      <p:ext uri="{BB962C8B-B14F-4D97-AF65-F5344CB8AC3E}">
        <p14:creationId xmlns:p14="http://schemas.microsoft.com/office/powerpoint/2010/main" val="217062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防护节点与系统</a:t>
            </a:r>
          </a:p>
        </p:txBody>
      </p:sp>
      <p:grpSp>
        <p:nvGrpSpPr>
          <p:cNvPr id="4" name="8a08076b-9922-4a86-aa2d-30fbbd6eb1f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378747" y="1690067"/>
            <a:ext cx="4946287" cy="3397882"/>
            <a:chOff x="2732067" y="2082204"/>
            <a:chExt cx="4863060" cy="3340709"/>
          </a:xfrm>
        </p:grpSpPr>
        <p:sp>
          <p:nvSpPr>
            <p:cNvPr id="6" name="ïŝliḋê"/>
            <p:cNvSpPr/>
            <p:nvPr/>
          </p:nvSpPr>
          <p:spPr>
            <a:xfrm>
              <a:off x="2732067" y="2096852"/>
              <a:ext cx="613289" cy="61328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800" b="1">
                  <a:solidFill>
                    <a:schemeClr val="bg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01</a:t>
              </a:r>
            </a:p>
          </p:txBody>
        </p:sp>
        <p:sp>
          <p:nvSpPr>
            <p:cNvPr id="7" name="iŝļiḑé"/>
            <p:cNvSpPr txBox="1"/>
            <p:nvPr/>
          </p:nvSpPr>
          <p:spPr>
            <a:xfrm>
              <a:off x="3383886" y="2082204"/>
              <a:ext cx="4211241" cy="345354"/>
            </a:xfrm>
            <a:prstGeom prst="rect">
              <a:avLst/>
            </a:prstGeom>
            <a:noFill/>
          </p:spPr>
          <p:txBody>
            <a:bodyPr wrap="none" lIns="91440" tIns="45720" rIns="91440" bIns="45720" anchor="ctr" anchorCtr="0">
              <a:normAutofit/>
            </a:bodyPr>
            <a:lstStyle/>
            <a:p>
              <a:r>
                <a:rPr lang="zh-CN" altLang="en-US" sz="1600" b="1" dirty="0">
                  <a:latin typeface="DengXian" panose="02010600030101010101" pitchFamily="2" charset="-122"/>
                  <a:ea typeface="DengXian" panose="02010600030101010101" pitchFamily="2" charset="-122"/>
                </a:rPr>
                <a:t>东直门</a:t>
              </a:r>
              <a:r>
                <a:rPr lang="en-US" altLang="zh-CN" sz="1600" b="1" dirty="0">
                  <a:latin typeface="DengXian" panose="02010600030101010101" pitchFamily="2" charset="-122"/>
                  <a:ea typeface="DengXian" panose="02010600030101010101" pitchFamily="2" charset="-122"/>
                </a:rPr>
                <a:t>—</a:t>
              </a:r>
              <a:r>
                <a:rPr lang="zh-CN" altLang="en-US" sz="1600" b="1" dirty="0">
                  <a:latin typeface="DengXian" panose="02010600030101010101" pitchFamily="2" charset="-122"/>
                  <a:ea typeface="DengXian" panose="02010600030101010101" pitchFamily="2" charset="-122"/>
                </a:rPr>
                <a:t>门户</a:t>
              </a:r>
            </a:p>
          </p:txBody>
        </p:sp>
        <p:sp>
          <p:nvSpPr>
            <p:cNvPr id="8" name="iSľïḍe"/>
            <p:cNvSpPr txBox="1"/>
            <p:nvPr/>
          </p:nvSpPr>
          <p:spPr>
            <a:xfrm>
              <a:off x="3345355" y="2427556"/>
              <a:ext cx="4211250" cy="360247"/>
            </a:xfrm>
            <a:prstGeom prst="rect">
              <a:avLst/>
            </a:prstGeom>
            <a:noFill/>
          </p:spPr>
          <p:txBody>
            <a:bodyPr wrap="square" lIns="144000" tIns="0" rIns="0" bIns="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DengXian" panose="02010600030101010101" pitchFamily="2" charset="-122"/>
                  <a:ea typeface="DengXian" panose="02010600030101010101" pitchFamily="2" charset="-122"/>
                </a:rPr>
                <a:t>门户主站</a:t>
              </a:r>
              <a:endParaRPr lang="en-US" altLang="zh-CN" sz="1400" dirty="0"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9" name="ïṡ1îḋê"/>
            <p:cNvSpPr/>
            <p:nvPr/>
          </p:nvSpPr>
          <p:spPr>
            <a:xfrm>
              <a:off x="2732067" y="3415345"/>
              <a:ext cx="613289" cy="61328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02</a:t>
              </a:r>
            </a:p>
          </p:txBody>
        </p:sp>
        <p:sp>
          <p:nvSpPr>
            <p:cNvPr id="10" name="îṩḻïdè"/>
            <p:cNvSpPr txBox="1"/>
            <p:nvPr/>
          </p:nvSpPr>
          <p:spPr>
            <a:xfrm>
              <a:off x="3345356" y="3400695"/>
              <a:ext cx="4211241" cy="345354"/>
            </a:xfrm>
            <a:prstGeom prst="rect">
              <a:avLst/>
            </a:prstGeom>
            <a:noFill/>
          </p:spPr>
          <p:txBody>
            <a:bodyPr wrap="none" lIns="91440" tIns="45720" rIns="91440" bIns="45720" anchor="ctr" anchorCtr="0">
              <a:noAutofit/>
            </a:bodyPr>
            <a:lstStyle/>
            <a:p>
              <a:r>
                <a:rPr lang="zh-CN" altLang="en-US" sz="1600" b="1" dirty="0">
                  <a:latin typeface="DengXian" panose="02010600030101010101" pitchFamily="2" charset="-122"/>
                  <a:ea typeface="DengXian" panose="02010600030101010101" pitchFamily="2" charset="-122"/>
                </a:rPr>
                <a:t>东直门</a:t>
              </a:r>
              <a:r>
                <a:rPr lang="en-US" altLang="zh-CN" sz="1600" b="1" dirty="0">
                  <a:latin typeface="DengXian" panose="02010600030101010101" pitchFamily="2" charset="-122"/>
                  <a:ea typeface="DengXian" panose="02010600030101010101" pitchFamily="2" charset="-122"/>
                </a:rPr>
                <a:t>—</a:t>
              </a:r>
              <a:r>
                <a:rPr lang="zh-CN" altLang="en-US" sz="1600" b="1" dirty="0">
                  <a:latin typeface="DengXian" panose="02010600030101010101" pitchFamily="2" charset="-122"/>
                  <a:ea typeface="DengXian" panose="02010600030101010101" pitchFamily="2" charset="-122"/>
                </a:rPr>
                <a:t>油气调控</a:t>
              </a:r>
            </a:p>
          </p:txBody>
        </p:sp>
        <p:sp>
          <p:nvSpPr>
            <p:cNvPr id="11" name="îṧľîḓè"/>
            <p:cNvSpPr txBox="1"/>
            <p:nvPr/>
          </p:nvSpPr>
          <p:spPr>
            <a:xfrm>
              <a:off x="3306825" y="3746050"/>
              <a:ext cx="4211250" cy="360247"/>
            </a:xfrm>
            <a:prstGeom prst="rect">
              <a:avLst/>
            </a:prstGeom>
            <a:noFill/>
          </p:spPr>
          <p:txBody>
            <a:bodyPr wrap="square" lIns="144000" tIns="0" rIns="0" bIns="0" anchor="t" anchorCtr="0">
              <a:norm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1400"/>
              </a:lvl1pPr>
            </a:lstStyle>
            <a:p>
              <a:r>
                <a:rPr lang="zh-CN" altLang="en-US" dirty="0">
                  <a:latin typeface="DengXian" panose="02010600030101010101" pitchFamily="2" charset="-122"/>
                  <a:ea typeface="DengXian" panose="02010600030101010101" pitchFamily="2" charset="-122"/>
                </a:rPr>
                <a:t>办公网、调控 </a:t>
              </a:r>
              <a:r>
                <a:rPr lang="en-US" altLang="zh-CN" dirty="0">
                  <a:latin typeface="DengXian" panose="02010600030101010101" pitchFamily="2" charset="-122"/>
                  <a:ea typeface="DengXian" panose="02010600030101010101" pitchFamily="2" charset="-122"/>
                </a:rPr>
                <a:t>SCADA</a:t>
              </a:r>
            </a:p>
          </p:txBody>
        </p:sp>
        <p:sp>
          <p:nvSpPr>
            <p:cNvPr id="12" name="iṡḻïdé"/>
            <p:cNvSpPr/>
            <p:nvPr/>
          </p:nvSpPr>
          <p:spPr>
            <a:xfrm>
              <a:off x="2732067" y="4731962"/>
              <a:ext cx="613289" cy="613289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03</a:t>
              </a:r>
            </a:p>
          </p:txBody>
        </p:sp>
        <p:sp>
          <p:nvSpPr>
            <p:cNvPr id="13" name="îśḻïḍê"/>
            <p:cNvSpPr txBox="1"/>
            <p:nvPr/>
          </p:nvSpPr>
          <p:spPr>
            <a:xfrm>
              <a:off x="3345356" y="4717311"/>
              <a:ext cx="4211241" cy="345354"/>
            </a:xfrm>
            <a:prstGeom prst="rect">
              <a:avLst/>
            </a:prstGeom>
            <a:noFill/>
          </p:spPr>
          <p:txBody>
            <a:bodyPr wrap="none" lIns="91440" tIns="45720" rIns="91440" bIns="45720" anchor="ctr" anchorCtr="0">
              <a:noAutofit/>
            </a:bodyPr>
            <a:lstStyle>
              <a:defPPr>
                <a:defRPr lang="zh-CN"/>
              </a:defPPr>
              <a:lvl1pPr>
                <a:defRPr sz="1600" b="1">
                  <a:latin typeface="+mn-ea"/>
                </a:defRPr>
              </a:lvl1pPr>
            </a:lstStyle>
            <a:p>
              <a:r>
                <a:rPr lang="zh-CN" altLang="en-US" dirty="0">
                  <a:latin typeface="DengXian" panose="02010600030101010101" pitchFamily="2" charset="-122"/>
                  <a:ea typeface="DengXian" panose="02010600030101010101" pitchFamily="2" charset="-122"/>
                </a:rPr>
                <a:t>昌平园区</a:t>
              </a:r>
            </a:p>
          </p:txBody>
        </p:sp>
        <p:sp>
          <p:nvSpPr>
            <p:cNvPr id="14" name="îś1íḑe"/>
            <p:cNvSpPr txBox="1"/>
            <p:nvPr/>
          </p:nvSpPr>
          <p:spPr>
            <a:xfrm>
              <a:off x="3345355" y="5062666"/>
              <a:ext cx="4211250" cy="360247"/>
            </a:xfrm>
            <a:prstGeom prst="rect">
              <a:avLst/>
            </a:prstGeom>
            <a:noFill/>
          </p:spPr>
          <p:txBody>
            <a:bodyPr wrap="square" lIns="144000" tIns="0" rIns="0" bIns="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DengXian" panose="02010600030101010101" pitchFamily="2" charset="-122"/>
                  <a:ea typeface="DengXian" panose="02010600030101010101" pitchFamily="2" charset="-122"/>
                </a:rPr>
                <a:t>数据中心、加管系统、云技术平台、</a:t>
              </a:r>
              <a:r>
                <a:rPr lang="en-US" altLang="zh-CN" sz="1400" dirty="0">
                  <a:latin typeface="DengXian" panose="02010600030101010101" pitchFamily="2" charset="-122"/>
                  <a:ea typeface="DengXian" panose="02010600030101010101" pitchFamily="2" charset="-122"/>
                </a:rPr>
                <a:t>AD</a:t>
              </a:r>
              <a:r>
                <a:rPr lang="zh-CN" altLang="en-US" sz="1400" dirty="0">
                  <a:latin typeface="DengXian" panose="02010600030101010101" pitchFamily="2" charset="-122"/>
                  <a:ea typeface="DengXian" panose="02010600030101010101" pitchFamily="2" charset="-122"/>
                </a:rPr>
                <a:t> 域</a:t>
              </a:r>
              <a:endParaRPr lang="en-US" altLang="zh-CN" sz="1400" dirty="0"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</p:grpSp>
      <p:cxnSp>
        <p:nvCxnSpPr>
          <p:cNvPr id="17" name="直接连接符 16"/>
          <p:cNvCxnSpPr>
            <a:cxnSpLocks/>
          </p:cNvCxnSpPr>
          <p:nvPr/>
        </p:nvCxnSpPr>
        <p:spPr>
          <a:xfrm>
            <a:off x="4906248" y="1704965"/>
            <a:ext cx="0" cy="339788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715" y="2166123"/>
            <a:ext cx="1256594" cy="119179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901" y="3891795"/>
            <a:ext cx="2351484" cy="50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26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护网准备</a:t>
            </a:r>
          </a:p>
        </p:txBody>
      </p:sp>
      <p:grpSp>
        <p:nvGrpSpPr>
          <p:cNvPr id="3" name="149dc07a-bdf5-4436-b0b0-7fa97dbacb3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979931" y="1618320"/>
            <a:ext cx="8114029" cy="3675485"/>
            <a:chOff x="2310131" y="1808820"/>
            <a:chExt cx="8114029" cy="3675485"/>
          </a:xfrm>
        </p:grpSpPr>
        <p:sp>
          <p:nvSpPr>
            <p:cNvPr id="4" name="îsľïde">
              <a:extLst>
                <a:ext uri="{FF2B5EF4-FFF2-40B4-BE49-F238E27FC236}">
                  <a16:creationId xmlns:a16="http://schemas.microsoft.com/office/drawing/2014/main" id="{5BDD02E6-71CF-4DE1-9F28-635DA4561864}"/>
                </a:ext>
              </a:extLst>
            </p:cNvPr>
            <p:cNvSpPr/>
            <p:nvPr/>
          </p:nvSpPr>
          <p:spPr bwMode="auto">
            <a:xfrm>
              <a:off x="6106332" y="1905241"/>
              <a:ext cx="1724104" cy="211208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49" y="800"/>
                </a:cxn>
                <a:cxn ang="0">
                  <a:pos x="723" y="981"/>
                </a:cxn>
                <a:cxn ang="0">
                  <a:pos x="801" y="800"/>
                </a:cxn>
                <a:cxn ang="0">
                  <a:pos x="0" y="0"/>
                </a:cxn>
              </a:cxnLst>
              <a:rect l="0" t="0" r="r" b="b"/>
              <a:pathLst>
                <a:path w="801" h="981">
                  <a:moveTo>
                    <a:pt x="0" y="0"/>
                  </a:moveTo>
                  <a:cubicBezTo>
                    <a:pt x="0" y="0"/>
                    <a:pt x="649" y="45"/>
                    <a:pt x="649" y="800"/>
                  </a:cubicBezTo>
                  <a:cubicBezTo>
                    <a:pt x="723" y="981"/>
                    <a:pt x="723" y="981"/>
                    <a:pt x="723" y="981"/>
                  </a:cubicBezTo>
                  <a:cubicBezTo>
                    <a:pt x="801" y="800"/>
                    <a:pt x="801" y="800"/>
                    <a:pt x="801" y="800"/>
                  </a:cubicBezTo>
                  <a:cubicBezTo>
                    <a:pt x="800" y="359"/>
                    <a:pt x="442" y="0"/>
                    <a:pt x="0" y="0"/>
                  </a:cubicBezTo>
                  <a:close/>
                </a:path>
              </a:pathLst>
            </a:custGeom>
            <a:solidFill>
              <a:srgbClr val="68B92E"/>
            </a:solidFill>
            <a:ln w="9525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5" name="íşḷïḍé">
              <a:extLst>
                <a:ext uri="{FF2B5EF4-FFF2-40B4-BE49-F238E27FC236}">
                  <a16:creationId xmlns:a16="http://schemas.microsoft.com/office/drawing/2014/main" id="{040DF13C-51A3-40B5-B7A1-FE1824834DB3}"/>
                </a:ext>
              </a:extLst>
            </p:cNvPr>
            <p:cNvSpPr/>
            <p:nvPr/>
          </p:nvSpPr>
          <p:spPr bwMode="auto">
            <a:xfrm>
              <a:off x="6147655" y="1912128"/>
              <a:ext cx="1776906" cy="21051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30" y="797"/>
                </a:cxn>
                <a:cxn ang="0">
                  <a:pos x="704" y="978"/>
                </a:cxn>
                <a:cxn ang="0">
                  <a:pos x="705" y="976"/>
                </a:cxn>
                <a:cxn ang="0">
                  <a:pos x="0" y="0"/>
                </a:cxn>
              </a:cxnLst>
              <a:rect l="0" t="0" r="r" b="b"/>
              <a:pathLst>
                <a:path w="826" h="978">
                  <a:moveTo>
                    <a:pt x="0" y="0"/>
                  </a:moveTo>
                  <a:cubicBezTo>
                    <a:pt x="108" y="13"/>
                    <a:pt x="630" y="120"/>
                    <a:pt x="630" y="797"/>
                  </a:cubicBezTo>
                  <a:cubicBezTo>
                    <a:pt x="704" y="978"/>
                    <a:pt x="704" y="978"/>
                    <a:pt x="704" y="978"/>
                  </a:cubicBezTo>
                  <a:cubicBezTo>
                    <a:pt x="705" y="976"/>
                    <a:pt x="705" y="976"/>
                    <a:pt x="705" y="976"/>
                  </a:cubicBezTo>
                  <a:cubicBezTo>
                    <a:pt x="705" y="976"/>
                    <a:pt x="826" y="102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6" name="î$ļîḓé">
              <a:extLst>
                <a:ext uri="{FF2B5EF4-FFF2-40B4-BE49-F238E27FC236}">
                  <a16:creationId xmlns:a16="http://schemas.microsoft.com/office/drawing/2014/main" id="{EC1741F5-144B-40B7-8BAF-880EA25252DC}"/>
                </a:ext>
              </a:extLst>
            </p:cNvPr>
            <p:cNvSpPr/>
            <p:nvPr/>
          </p:nvSpPr>
          <p:spPr bwMode="auto">
            <a:xfrm>
              <a:off x="5725238" y="3666076"/>
              <a:ext cx="2112084" cy="1724103"/>
            </a:xfrm>
            <a:custGeom>
              <a:avLst/>
              <a:gdLst/>
              <a:ahLst/>
              <a:cxnLst>
                <a:cxn ang="0">
                  <a:pos x="981" y="0"/>
                </a:cxn>
                <a:cxn ang="0">
                  <a:pos x="181" y="648"/>
                </a:cxn>
                <a:cxn ang="0">
                  <a:pos x="0" y="723"/>
                </a:cxn>
                <a:cxn ang="0">
                  <a:pos x="181" y="801"/>
                </a:cxn>
                <a:cxn ang="0">
                  <a:pos x="981" y="0"/>
                </a:cxn>
              </a:cxnLst>
              <a:rect l="0" t="0" r="r" b="b"/>
              <a:pathLst>
                <a:path w="981" h="801">
                  <a:moveTo>
                    <a:pt x="981" y="0"/>
                  </a:moveTo>
                  <a:cubicBezTo>
                    <a:pt x="981" y="0"/>
                    <a:pt x="936" y="648"/>
                    <a:pt x="181" y="648"/>
                  </a:cubicBezTo>
                  <a:cubicBezTo>
                    <a:pt x="0" y="723"/>
                    <a:pt x="0" y="723"/>
                    <a:pt x="0" y="723"/>
                  </a:cubicBezTo>
                  <a:cubicBezTo>
                    <a:pt x="181" y="801"/>
                    <a:pt x="181" y="801"/>
                    <a:pt x="181" y="801"/>
                  </a:cubicBezTo>
                  <a:cubicBezTo>
                    <a:pt x="623" y="800"/>
                    <a:pt x="981" y="442"/>
                    <a:pt x="981" y="0"/>
                  </a:cubicBezTo>
                  <a:close/>
                </a:path>
              </a:pathLst>
            </a:custGeom>
            <a:solidFill>
              <a:srgbClr val="68B92E"/>
            </a:solidFill>
            <a:ln w="9525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7" name="îṥlídè">
              <a:extLst>
                <a:ext uri="{FF2B5EF4-FFF2-40B4-BE49-F238E27FC236}">
                  <a16:creationId xmlns:a16="http://schemas.microsoft.com/office/drawing/2014/main" id="{A9C96DCA-11BA-4791-BF9C-F618DFA75E70}"/>
                </a:ext>
              </a:extLst>
            </p:cNvPr>
            <p:cNvSpPr/>
            <p:nvPr/>
          </p:nvSpPr>
          <p:spPr bwMode="auto">
            <a:xfrm>
              <a:off x="5725238" y="3707399"/>
              <a:ext cx="2105197" cy="1776906"/>
            </a:xfrm>
            <a:custGeom>
              <a:avLst/>
              <a:gdLst/>
              <a:ahLst/>
              <a:cxnLst>
                <a:cxn ang="0">
                  <a:pos x="978" y="0"/>
                </a:cxn>
                <a:cxn ang="0">
                  <a:pos x="181" y="629"/>
                </a:cxn>
                <a:cxn ang="0">
                  <a:pos x="0" y="704"/>
                </a:cxn>
                <a:cxn ang="0">
                  <a:pos x="3" y="705"/>
                </a:cxn>
                <a:cxn ang="0">
                  <a:pos x="978" y="0"/>
                </a:cxn>
              </a:cxnLst>
              <a:rect l="0" t="0" r="r" b="b"/>
              <a:pathLst>
                <a:path w="978" h="826">
                  <a:moveTo>
                    <a:pt x="978" y="0"/>
                  </a:moveTo>
                  <a:cubicBezTo>
                    <a:pt x="965" y="107"/>
                    <a:pt x="858" y="629"/>
                    <a:pt x="181" y="629"/>
                  </a:cubicBezTo>
                  <a:cubicBezTo>
                    <a:pt x="0" y="704"/>
                    <a:pt x="0" y="704"/>
                    <a:pt x="0" y="704"/>
                  </a:cubicBezTo>
                  <a:cubicBezTo>
                    <a:pt x="3" y="705"/>
                    <a:pt x="3" y="705"/>
                    <a:pt x="3" y="705"/>
                  </a:cubicBezTo>
                  <a:cubicBezTo>
                    <a:pt x="3" y="705"/>
                    <a:pt x="876" y="826"/>
                    <a:pt x="97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8" name="ïṧḻíḓè">
              <a:extLst>
                <a:ext uri="{FF2B5EF4-FFF2-40B4-BE49-F238E27FC236}">
                  <a16:creationId xmlns:a16="http://schemas.microsoft.com/office/drawing/2014/main" id="{1F70A7CA-76F0-43BA-9CB8-DB8FF6644F01}"/>
                </a:ext>
              </a:extLst>
            </p:cNvPr>
            <p:cNvSpPr/>
            <p:nvPr/>
          </p:nvSpPr>
          <p:spPr bwMode="auto">
            <a:xfrm>
              <a:off x="4361566" y="3284982"/>
              <a:ext cx="1724104" cy="2109788"/>
            </a:xfrm>
            <a:custGeom>
              <a:avLst/>
              <a:gdLst/>
              <a:ahLst/>
              <a:cxnLst>
                <a:cxn ang="0">
                  <a:pos x="801" y="980"/>
                </a:cxn>
                <a:cxn ang="0">
                  <a:pos x="152" y="181"/>
                </a:cxn>
                <a:cxn ang="0">
                  <a:pos x="78" y="0"/>
                </a:cxn>
                <a:cxn ang="0">
                  <a:pos x="0" y="181"/>
                </a:cxn>
                <a:cxn ang="0">
                  <a:pos x="801" y="980"/>
                </a:cxn>
              </a:cxnLst>
              <a:rect l="0" t="0" r="r" b="b"/>
              <a:pathLst>
                <a:path w="801" h="980">
                  <a:moveTo>
                    <a:pt x="801" y="980"/>
                  </a:moveTo>
                  <a:cubicBezTo>
                    <a:pt x="801" y="980"/>
                    <a:pt x="152" y="936"/>
                    <a:pt x="152" y="18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" y="622"/>
                    <a:pt x="359" y="980"/>
                    <a:pt x="801" y="980"/>
                  </a:cubicBezTo>
                  <a:close/>
                </a:path>
              </a:pathLst>
            </a:custGeom>
            <a:solidFill>
              <a:srgbClr val="68B92E"/>
            </a:solidFill>
            <a:ln w="9525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9" name="ïṩļíḑe">
              <a:extLst>
                <a:ext uri="{FF2B5EF4-FFF2-40B4-BE49-F238E27FC236}">
                  <a16:creationId xmlns:a16="http://schemas.microsoft.com/office/drawing/2014/main" id="{9B198536-63BF-422E-B7E7-FEEE62744133}"/>
                </a:ext>
              </a:extLst>
            </p:cNvPr>
            <p:cNvSpPr/>
            <p:nvPr/>
          </p:nvSpPr>
          <p:spPr bwMode="auto">
            <a:xfrm>
              <a:off x="4267440" y="3284982"/>
              <a:ext cx="1776905" cy="2105197"/>
            </a:xfrm>
            <a:custGeom>
              <a:avLst/>
              <a:gdLst/>
              <a:ahLst/>
              <a:cxnLst>
                <a:cxn ang="0">
                  <a:pos x="826" y="978"/>
                </a:cxn>
                <a:cxn ang="0">
                  <a:pos x="196" y="181"/>
                </a:cxn>
                <a:cxn ang="0">
                  <a:pos x="122" y="0"/>
                </a:cxn>
                <a:cxn ang="0">
                  <a:pos x="121" y="2"/>
                </a:cxn>
                <a:cxn ang="0">
                  <a:pos x="826" y="978"/>
                </a:cxn>
              </a:cxnLst>
              <a:rect l="0" t="0" r="r" b="b"/>
              <a:pathLst>
                <a:path w="826" h="978">
                  <a:moveTo>
                    <a:pt x="826" y="978"/>
                  </a:moveTo>
                  <a:cubicBezTo>
                    <a:pt x="718" y="965"/>
                    <a:pt x="196" y="858"/>
                    <a:pt x="196" y="181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1" y="2"/>
                    <a:pt x="121" y="2"/>
                    <a:pt x="121" y="2"/>
                  </a:cubicBezTo>
                  <a:cubicBezTo>
                    <a:pt x="121" y="2"/>
                    <a:pt x="0" y="876"/>
                    <a:pt x="826" y="978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10" name="iSḷiḓê">
              <a:extLst>
                <a:ext uri="{FF2B5EF4-FFF2-40B4-BE49-F238E27FC236}">
                  <a16:creationId xmlns:a16="http://schemas.microsoft.com/office/drawing/2014/main" id="{4572291E-89EC-4CA5-BB9E-A34847C68F84}"/>
                </a:ext>
              </a:extLst>
            </p:cNvPr>
            <p:cNvSpPr/>
            <p:nvPr/>
          </p:nvSpPr>
          <p:spPr bwMode="auto">
            <a:xfrm>
              <a:off x="4354678" y="1905241"/>
              <a:ext cx="2112085" cy="1721808"/>
            </a:xfrm>
            <a:custGeom>
              <a:avLst/>
              <a:gdLst/>
              <a:ahLst/>
              <a:cxnLst>
                <a:cxn ang="0">
                  <a:pos x="0" y="800"/>
                </a:cxn>
                <a:cxn ang="0">
                  <a:pos x="800" y="152"/>
                </a:cxn>
                <a:cxn ang="0">
                  <a:pos x="981" y="78"/>
                </a:cxn>
                <a:cxn ang="0">
                  <a:pos x="800" y="0"/>
                </a:cxn>
                <a:cxn ang="0">
                  <a:pos x="0" y="800"/>
                </a:cxn>
              </a:cxnLst>
              <a:rect l="0" t="0" r="r" b="b"/>
              <a:pathLst>
                <a:path w="981" h="800">
                  <a:moveTo>
                    <a:pt x="0" y="800"/>
                  </a:moveTo>
                  <a:cubicBezTo>
                    <a:pt x="0" y="800"/>
                    <a:pt x="45" y="152"/>
                    <a:pt x="800" y="152"/>
                  </a:cubicBezTo>
                  <a:cubicBezTo>
                    <a:pt x="981" y="78"/>
                    <a:pt x="981" y="78"/>
                    <a:pt x="981" y="78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358" y="0"/>
                    <a:pt x="0" y="358"/>
                    <a:pt x="0" y="800"/>
                  </a:cubicBezTo>
                  <a:close/>
                </a:path>
              </a:pathLst>
            </a:custGeom>
            <a:solidFill>
              <a:srgbClr val="68B92E"/>
            </a:solidFill>
            <a:ln w="9525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11" name="iṡ1îḓê">
              <a:extLst>
                <a:ext uri="{FF2B5EF4-FFF2-40B4-BE49-F238E27FC236}">
                  <a16:creationId xmlns:a16="http://schemas.microsoft.com/office/drawing/2014/main" id="{FF820512-2236-47E9-AA2A-9B53180A9BA0}"/>
                </a:ext>
              </a:extLst>
            </p:cNvPr>
            <p:cNvSpPr/>
            <p:nvPr/>
          </p:nvSpPr>
          <p:spPr bwMode="auto">
            <a:xfrm>
              <a:off x="4361566" y="1808820"/>
              <a:ext cx="2105198" cy="1776906"/>
            </a:xfrm>
            <a:custGeom>
              <a:avLst/>
              <a:gdLst/>
              <a:ahLst/>
              <a:cxnLst>
                <a:cxn ang="0">
                  <a:pos x="0" y="826"/>
                </a:cxn>
                <a:cxn ang="0">
                  <a:pos x="797" y="197"/>
                </a:cxn>
                <a:cxn ang="0">
                  <a:pos x="978" y="123"/>
                </a:cxn>
                <a:cxn ang="0">
                  <a:pos x="975" y="122"/>
                </a:cxn>
                <a:cxn ang="0">
                  <a:pos x="0" y="826"/>
                </a:cxn>
              </a:cxnLst>
              <a:rect l="0" t="0" r="r" b="b"/>
              <a:pathLst>
                <a:path w="978" h="826">
                  <a:moveTo>
                    <a:pt x="0" y="826"/>
                  </a:moveTo>
                  <a:cubicBezTo>
                    <a:pt x="13" y="719"/>
                    <a:pt x="120" y="197"/>
                    <a:pt x="797" y="197"/>
                  </a:cubicBezTo>
                  <a:cubicBezTo>
                    <a:pt x="978" y="123"/>
                    <a:pt x="978" y="123"/>
                    <a:pt x="978" y="123"/>
                  </a:cubicBezTo>
                  <a:cubicBezTo>
                    <a:pt x="975" y="122"/>
                    <a:pt x="975" y="122"/>
                    <a:pt x="975" y="122"/>
                  </a:cubicBezTo>
                  <a:cubicBezTo>
                    <a:pt x="975" y="122"/>
                    <a:pt x="102" y="0"/>
                    <a:pt x="0" y="8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12" name="ïṡ1íḑé">
              <a:extLst>
                <a:ext uri="{FF2B5EF4-FFF2-40B4-BE49-F238E27FC236}">
                  <a16:creationId xmlns:a16="http://schemas.microsoft.com/office/drawing/2014/main" id="{359F4E53-4C09-495D-AFB2-91B00ACD9551}"/>
                </a:ext>
              </a:extLst>
            </p:cNvPr>
            <p:cNvSpPr/>
            <p:nvPr/>
          </p:nvSpPr>
          <p:spPr bwMode="auto">
            <a:xfrm>
              <a:off x="4786277" y="2341430"/>
              <a:ext cx="2642402" cy="2642400"/>
            </a:xfrm>
            <a:custGeom>
              <a:avLst/>
              <a:gdLst>
                <a:gd name="connsiteX0" fmla="*/ 1743757 w 2642402"/>
                <a:gd name="connsiteY0" fmla="*/ 1414178 h 2642400"/>
                <a:gd name="connsiteX1" fmla="*/ 2642402 w 2642402"/>
                <a:gd name="connsiteY1" fmla="*/ 1414178 h 2642400"/>
                <a:gd name="connsiteX2" fmla="*/ 1411883 w 2642402"/>
                <a:gd name="connsiteY2" fmla="*/ 2642400 h 2642400"/>
                <a:gd name="connsiteX3" fmla="*/ 1411883 w 2642402"/>
                <a:gd name="connsiteY3" fmla="*/ 1745432 h 2642400"/>
                <a:gd name="connsiteX4" fmla="*/ 1743757 w 2642402"/>
                <a:gd name="connsiteY4" fmla="*/ 1414178 h 2642400"/>
                <a:gd name="connsiteX5" fmla="*/ 0 w 2642402"/>
                <a:gd name="connsiteY5" fmla="*/ 1414178 h 2642400"/>
                <a:gd name="connsiteX6" fmla="*/ 898645 w 2642402"/>
                <a:gd name="connsiteY6" fmla="*/ 1414178 h 2642400"/>
                <a:gd name="connsiteX7" fmla="*/ 1230519 w 2642402"/>
                <a:gd name="connsiteY7" fmla="*/ 1745432 h 2642400"/>
                <a:gd name="connsiteX8" fmla="*/ 1230519 w 2642402"/>
                <a:gd name="connsiteY8" fmla="*/ 2642400 h 2642400"/>
                <a:gd name="connsiteX9" fmla="*/ 0 w 2642402"/>
                <a:gd name="connsiteY9" fmla="*/ 1414178 h 2642400"/>
                <a:gd name="connsiteX10" fmla="*/ 1411883 w 2642402"/>
                <a:gd name="connsiteY10" fmla="*/ 0 h 2642400"/>
                <a:gd name="connsiteX11" fmla="*/ 2642402 w 2642402"/>
                <a:gd name="connsiteY11" fmla="*/ 1230519 h 2642400"/>
                <a:gd name="connsiteX12" fmla="*/ 1743757 w 2642402"/>
                <a:gd name="connsiteY12" fmla="*/ 1230519 h 2642400"/>
                <a:gd name="connsiteX13" fmla="*/ 1411883 w 2642402"/>
                <a:gd name="connsiteY13" fmla="*/ 900800 h 2642400"/>
                <a:gd name="connsiteX14" fmla="*/ 1230519 w 2642402"/>
                <a:gd name="connsiteY14" fmla="*/ 0 h 2642400"/>
                <a:gd name="connsiteX15" fmla="*/ 1230519 w 2642402"/>
                <a:gd name="connsiteY15" fmla="*/ 900800 h 2642400"/>
                <a:gd name="connsiteX16" fmla="*/ 898645 w 2642402"/>
                <a:gd name="connsiteY16" fmla="*/ 1230519 h 2642400"/>
                <a:gd name="connsiteX17" fmla="*/ 0 w 2642402"/>
                <a:gd name="connsiteY17" fmla="*/ 1230519 h 2642400"/>
                <a:gd name="connsiteX18" fmla="*/ 1230519 w 2642402"/>
                <a:gd name="connsiteY18" fmla="*/ 0 h 264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42402" h="2642400">
                  <a:moveTo>
                    <a:pt x="1743757" y="1414178"/>
                  </a:moveTo>
                  <a:lnTo>
                    <a:pt x="2642402" y="1414178"/>
                  </a:lnTo>
                  <a:cubicBezTo>
                    <a:pt x="2642402" y="2091744"/>
                    <a:pt x="2090716" y="2642400"/>
                    <a:pt x="1411883" y="2642400"/>
                  </a:cubicBezTo>
                  <a:cubicBezTo>
                    <a:pt x="1411883" y="2642400"/>
                    <a:pt x="1411883" y="2642400"/>
                    <a:pt x="1411883" y="1745432"/>
                  </a:cubicBezTo>
                  <a:cubicBezTo>
                    <a:pt x="1595060" y="1745432"/>
                    <a:pt x="1743757" y="1597013"/>
                    <a:pt x="1743757" y="1414178"/>
                  </a:cubicBezTo>
                  <a:close/>
                  <a:moveTo>
                    <a:pt x="0" y="1414178"/>
                  </a:moveTo>
                  <a:cubicBezTo>
                    <a:pt x="0" y="1414178"/>
                    <a:pt x="0" y="1414178"/>
                    <a:pt x="898645" y="1414178"/>
                  </a:cubicBezTo>
                  <a:cubicBezTo>
                    <a:pt x="898645" y="1597013"/>
                    <a:pt x="1047342" y="1745432"/>
                    <a:pt x="1230519" y="1745432"/>
                  </a:cubicBezTo>
                  <a:cubicBezTo>
                    <a:pt x="1230519" y="1745432"/>
                    <a:pt x="1230519" y="1745432"/>
                    <a:pt x="1230519" y="2642400"/>
                  </a:cubicBezTo>
                  <a:cubicBezTo>
                    <a:pt x="551686" y="2642400"/>
                    <a:pt x="0" y="2091744"/>
                    <a:pt x="0" y="1414178"/>
                  </a:cubicBezTo>
                  <a:close/>
                  <a:moveTo>
                    <a:pt x="1411883" y="0"/>
                  </a:moveTo>
                  <a:cubicBezTo>
                    <a:pt x="2090716" y="0"/>
                    <a:pt x="2642402" y="551686"/>
                    <a:pt x="2642402" y="1230519"/>
                  </a:cubicBezTo>
                  <a:cubicBezTo>
                    <a:pt x="2642402" y="1230519"/>
                    <a:pt x="2642402" y="1230519"/>
                    <a:pt x="1743757" y="1230519"/>
                  </a:cubicBezTo>
                  <a:cubicBezTo>
                    <a:pt x="1743757" y="1047342"/>
                    <a:pt x="1595060" y="900800"/>
                    <a:pt x="1411883" y="900800"/>
                  </a:cubicBezTo>
                  <a:close/>
                  <a:moveTo>
                    <a:pt x="1230519" y="0"/>
                  </a:moveTo>
                  <a:cubicBezTo>
                    <a:pt x="1230519" y="0"/>
                    <a:pt x="1230519" y="0"/>
                    <a:pt x="1230519" y="900800"/>
                  </a:cubicBezTo>
                  <a:cubicBezTo>
                    <a:pt x="1047342" y="900800"/>
                    <a:pt x="898645" y="1047342"/>
                    <a:pt x="898645" y="1230519"/>
                  </a:cubicBezTo>
                  <a:cubicBezTo>
                    <a:pt x="898645" y="1230519"/>
                    <a:pt x="898645" y="1230519"/>
                    <a:pt x="0" y="1230519"/>
                  </a:cubicBezTo>
                  <a:cubicBezTo>
                    <a:pt x="0" y="551686"/>
                    <a:pt x="551686" y="0"/>
                    <a:pt x="1230519" y="0"/>
                  </a:cubicBezTo>
                  <a:close/>
                </a:path>
              </a:pathLst>
            </a:custGeom>
            <a:pattFill prst="pct5">
              <a:fgClr>
                <a:srgbClr val="E4E6EA"/>
              </a:fgClr>
              <a:bgClr>
                <a:srgbClr val="ADB5BF"/>
              </a:bgClr>
            </a:patt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13" name="îṡ1iďè">
              <a:extLst>
                <a:ext uri="{FF2B5EF4-FFF2-40B4-BE49-F238E27FC236}">
                  <a16:creationId xmlns:a16="http://schemas.microsoft.com/office/drawing/2014/main" id="{E557839A-4557-40A1-AED0-A7F026B30593}"/>
                </a:ext>
              </a:extLst>
            </p:cNvPr>
            <p:cNvSpPr/>
            <p:nvPr/>
          </p:nvSpPr>
          <p:spPr bwMode="auto">
            <a:xfrm>
              <a:off x="4945279" y="2500432"/>
              <a:ext cx="2324398" cy="2324396"/>
            </a:xfrm>
            <a:custGeom>
              <a:avLst/>
              <a:gdLst>
                <a:gd name="connsiteX0" fmla="*/ 1743757 w 2642402"/>
                <a:gd name="connsiteY0" fmla="*/ 1414178 h 2642400"/>
                <a:gd name="connsiteX1" fmla="*/ 2642402 w 2642402"/>
                <a:gd name="connsiteY1" fmla="*/ 1414178 h 2642400"/>
                <a:gd name="connsiteX2" fmla="*/ 1411883 w 2642402"/>
                <a:gd name="connsiteY2" fmla="*/ 2642400 h 2642400"/>
                <a:gd name="connsiteX3" fmla="*/ 1411883 w 2642402"/>
                <a:gd name="connsiteY3" fmla="*/ 1745432 h 2642400"/>
                <a:gd name="connsiteX4" fmla="*/ 1743757 w 2642402"/>
                <a:gd name="connsiteY4" fmla="*/ 1414178 h 2642400"/>
                <a:gd name="connsiteX5" fmla="*/ 0 w 2642402"/>
                <a:gd name="connsiteY5" fmla="*/ 1414178 h 2642400"/>
                <a:gd name="connsiteX6" fmla="*/ 898645 w 2642402"/>
                <a:gd name="connsiteY6" fmla="*/ 1414178 h 2642400"/>
                <a:gd name="connsiteX7" fmla="*/ 1230519 w 2642402"/>
                <a:gd name="connsiteY7" fmla="*/ 1745432 h 2642400"/>
                <a:gd name="connsiteX8" fmla="*/ 1230519 w 2642402"/>
                <a:gd name="connsiteY8" fmla="*/ 2642400 h 2642400"/>
                <a:gd name="connsiteX9" fmla="*/ 0 w 2642402"/>
                <a:gd name="connsiteY9" fmla="*/ 1414178 h 2642400"/>
                <a:gd name="connsiteX10" fmla="*/ 1411883 w 2642402"/>
                <a:gd name="connsiteY10" fmla="*/ 0 h 2642400"/>
                <a:gd name="connsiteX11" fmla="*/ 2642402 w 2642402"/>
                <a:gd name="connsiteY11" fmla="*/ 1230519 h 2642400"/>
                <a:gd name="connsiteX12" fmla="*/ 1743757 w 2642402"/>
                <a:gd name="connsiteY12" fmla="*/ 1230519 h 2642400"/>
                <a:gd name="connsiteX13" fmla="*/ 1411883 w 2642402"/>
                <a:gd name="connsiteY13" fmla="*/ 900800 h 2642400"/>
                <a:gd name="connsiteX14" fmla="*/ 1230519 w 2642402"/>
                <a:gd name="connsiteY14" fmla="*/ 0 h 2642400"/>
                <a:gd name="connsiteX15" fmla="*/ 1230519 w 2642402"/>
                <a:gd name="connsiteY15" fmla="*/ 900800 h 2642400"/>
                <a:gd name="connsiteX16" fmla="*/ 898645 w 2642402"/>
                <a:gd name="connsiteY16" fmla="*/ 1230519 h 2642400"/>
                <a:gd name="connsiteX17" fmla="*/ 0 w 2642402"/>
                <a:gd name="connsiteY17" fmla="*/ 1230519 h 2642400"/>
                <a:gd name="connsiteX18" fmla="*/ 1230519 w 2642402"/>
                <a:gd name="connsiteY18" fmla="*/ 0 h 264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42402" h="2642400">
                  <a:moveTo>
                    <a:pt x="1743757" y="1414178"/>
                  </a:moveTo>
                  <a:lnTo>
                    <a:pt x="2642402" y="1414178"/>
                  </a:lnTo>
                  <a:cubicBezTo>
                    <a:pt x="2642402" y="2091744"/>
                    <a:pt x="2090716" y="2642400"/>
                    <a:pt x="1411883" y="2642400"/>
                  </a:cubicBezTo>
                  <a:cubicBezTo>
                    <a:pt x="1411883" y="2642400"/>
                    <a:pt x="1411883" y="2642400"/>
                    <a:pt x="1411883" y="1745432"/>
                  </a:cubicBezTo>
                  <a:cubicBezTo>
                    <a:pt x="1595060" y="1745432"/>
                    <a:pt x="1743757" y="1597013"/>
                    <a:pt x="1743757" y="1414178"/>
                  </a:cubicBezTo>
                  <a:close/>
                  <a:moveTo>
                    <a:pt x="0" y="1414178"/>
                  </a:moveTo>
                  <a:cubicBezTo>
                    <a:pt x="0" y="1414178"/>
                    <a:pt x="0" y="1414178"/>
                    <a:pt x="898645" y="1414178"/>
                  </a:cubicBezTo>
                  <a:cubicBezTo>
                    <a:pt x="898645" y="1597013"/>
                    <a:pt x="1047342" y="1745432"/>
                    <a:pt x="1230519" y="1745432"/>
                  </a:cubicBezTo>
                  <a:cubicBezTo>
                    <a:pt x="1230519" y="1745432"/>
                    <a:pt x="1230519" y="1745432"/>
                    <a:pt x="1230519" y="2642400"/>
                  </a:cubicBezTo>
                  <a:cubicBezTo>
                    <a:pt x="551686" y="2642400"/>
                    <a:pt x="0" y="2091744"/>
                    <a:pt x="0" y="1414178"/>
                  </a:cubicBezTo>
                  <a:close/>
                  <a:moveTo>
                    <a:pt x="1411883" y="0"/>
                  </a:moveTo>
                  <a:cubicBezTo>
                    <a:pt x="2090716" y="0"/>
                    <a:pt x="2642402" y="551686"/>
                    <a:pt x="2642402" y="1230519"/>
                  </a:cubicBezTo>
                  <a:cubicBezTo>
                    <a:pt x="2642402" y="1230519"/>
                    <a:pt x="2642402" y="1230519"/>
                    <a:pt x="1743757" y="1230519"/>
                  </a:cubicBezTo>
                  <a:cubicBezTo>
                    <a:pt x="1743757" y="1047342"/>
                    <a:pt x="1595060" y="900800"/>
                    <a:pt x="1411883" y="900800"/>
                  </a:cubicBezTo>
                  <a:close/>
                  <a:moveTo>
                    <a:pt x="1230519" y="0"/>
                  </a:moveTo>
                  <a:cubicBezTo>
                    <a:pt x="1230519" y="0"/>
                    <a:pt x="1230519" y="0"/>
                    <a:pt x="1230519" y="900800"/>
                  </a:cubicBezTo>
                  <a:cubicBezTo>
                    <a:pt x="1047342" y="900800"/>
                    <a:pt x="898645" y="1047342"/>
                    <a:pt x="898645" y="1230519"/>
                  </a:cubicBezTo>
                  <a:cubicBezTo>
                    <a:pt x="898645" y="1230519"/>
                    <a:pt x="898645" y="1230519"/>
                    <a:pt x="0" y="1230519"/>
                  </a:cubicBezTo>
                  <a:cubicBezTo>
                    <a:pt x="0" y="551686"/>
                    <a:pt x="551686" y="0"/>
                    <a:pt x="1230519" y="0"/>
                  </a:cubicBezTo>
                  <a:close/>
                </a:path>
              </a:pathLst>
            </a:custGeom>
            <a:solidFill>
              <a:srgbClr val="68B92E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solidFill>
                  <a:schemeClr val="lt1"/>
                </a:solidFill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14" name="íSlîdê">
              <a:extLst>
                <a:ext uri="{FF2B5EF4-FFF2-40B4-BE49-F238E27FC236}">
                  <a16:creationId xmlns:a16="http://schemas.microsoft.com/office/drawing/2014/main" id="{FC5F19F6-939B-4529-B3BB-372188182AEE}"/>
                </a:ext>
              </a:extLst>
            </p:cNvPr>
            <p:cNvSpPr/>
            <p:nvPr/>
          </p:nvSpPr>
          <p:spPr bwMode="auto">
            <a:xfrm>
              <a:off x="5295466" y="2920399"/>
              <a:ext cx="398377" cy="383248"/>
            </a:xfrm>
            <a:custGeom>
              <a:avLst/>
              <a:gdLst>
                <a:gd name="connsiteX0" fmla="*/ 195114 w 608814"/>
                <a:gd name="connsiteY0" fmla="*/ 351627 h 585693"/>
                <a:gd name="connsiteX1" fmla="*/ 258290 w 608814"/>
                <a:gd name="connsiteY1" fmla="*/ 351627 h 585693"/>
                <a:gd name="connsiteX2" fmla="*/ 282731 w 608814"/>
                <a:gd name="connsiteY2" fmla="*/ 376018 h 585693"/>
                <a:gd name="connsiteX3" fmla="*/ 282731 w 608814"/>
                <a:gd name="connsiteY3" fmla="*/ 561210 h 585693"/>
                <a:gd name="connsiteX4" fmla="*/ 258290 w 608814"/>
                <a:gd name="connsiteY4" fmla="*/ 585693 h 585693"/>
                <a:gd name="connsiteX5" fmla="*/ 195114 w 608814"/>
                <a:gd name="connsiteY5" fmla="*/ 585693 h 585693"/>
                <a:gd name="connsiteX6" fmla="*/ 170673 w 608814"/>
                <a:gd name="connsiteY6" fmla="*/ 561210 h 585693"/>
                <a:gd name="connsiteX7" fmla="*/ 170673 w 608814"/>
                <a:gd name="connsiteY7" fmla="*/ 376018 h 585693"/>
                <a:gd name="connsiteX8" fmla="*/ 195114 w 608814"/>
                <a:gd name="connsiteY8" fmla="*/ 351627 h 585693"/>
                <a:gd name="connsiteX9" fmla="*/ 358100 w 608814"/>
                <a:gd name="connsiteY9" fmla="*/ 249872 h 585693"/>
                <a:gd name="connsiteX10" fmla="*/ 421316 w 608814"/>
                <a:gd name="connsiteY10" fmla="*/ 249872 h 585693"/>
                <a:gd name="connsiteX11" fmla="*/ 445737 w 608814"/>
                <a:gd name="connsiteY11" fmla="*/ 274267 h 585693"/>
                <a:gd name="connsiteX12" fmla="*/ 445737 w 608814"/>
                <a:gd name="connsiteY12" fmla="*/ 561206 h 585693"/>
                <a:gd name="connsiteX13" fmla="*/ 421316 w 608814"/>
                <a:gd name="connsiteY13" fmla="*/ 585693 h 585693"/>
                <a:gd name="connsiteX14" fmla="*/ 358100 w 608814"/>
                <a:gd name="connsiteY14" fmla="*/ 585693 h 585693"/>
                <a:gd name="connsiteX15" fmla="*/ 333679 w 608814"/>
                <a:gd name="connsiteY15" fmla="*/ 561206 h 585693"/>
                <a:gd name="connsiteX16" fmla="*/ 333679 w 608814"/>
                <a:gd name="connsiteY16" fmla="*/ 274267 h 585693"/>
                <a:gd name="connsiteX17" fmla="*/ 358100 w 608814"/>
                <a:gd name="connsiteY17" fmla="*/ 249872 h 585693"/>
                <a:gd name="connsiteX18" fmla="*/ 140260 w 608814"/>
                <a:gd name="connsiteY18" fmla="*/ 224680 h 585693"/>
                <a:gd name="connsiteX19" fmla="*/ 191844 w 608814"/>
                <a:gd name="connsiteY19" fmla="*/ 276122 h 585693"/>
                <a:gd name="connsiteX20" fmla="*/ 140260 w 608814"/>
                <a:gd name="connsiteY20" fmla="*/ 327564 h 585693"/>
                <a:gd name="connsiteX21" fmla="*/ 88676 w 608814"/>
                <a:gd name="connsiteY21" fmla="*/ 276122 h 585693"/>
                <a:gd name="connsiteX22" fmla="*/ 140260 w 608814"/>
                <a:gd name="connsiteY22" fmla="*/ 224680 h 585693"/>
                <a:gd name="connsiteX23" fmla="*/ 521177 w 608814"/>
                <a:gd name="connsiteY23" fmla="*/ 148117 h 585693"/>
                <a:gd name="connsiteX24" fmla="*/ 584301 w 608814"/>
                <a:gd name="connsiteY24" fmla="*/ 148117 h 585693"/>
                <a:gd name="connsiteX25" fmla="*/ 608814 w 608814"/>
                <a:gd name="connsiteY25" fmla="*/ 172601 h 585693"/>
                <a:gd name="connsiteX26" fmla="*/ 608814 w 608814"/>
                <a:gd name="connsiteY26" fmla="*/ 561209 h 585693"/>
                <a:gd name="connsiteX27" fmla="*/ 584301 w 608814"/>
                <a:gd name="connsiteY27" fmla="*/ 585693 h 585693"/>
                <a:gd name="connsiteX28" fmla="*/ 521177 w 608814"/>
                <a:gd name="connsiteY28" fmla="*/ 585693 h 585693"/>
                <a:gd name="connsiteX29" fmla="*/ 496756 w 608814"/>
                <a:gd name="connsiteY29" fmla="*/ 561209 h 585693"/>
                <a:gd name="connsiteX30" fmla="*/ 496756 w 608814"/>
                <a:gd name="connsiteY30" fmla="*/ 172601 h 585693"/>
                <a:gd name="connsiteX31" fmla="*/ 521177 w 608814"/>
                <a:gd name="connsiteY31" fmla="*/ 148117 h 585693"/>
                <a:gd name="connsiteX32" fmla="*/ 116229 w 608814"/>
                <a:gd name="connsiteY32" fmla="*/ 131322 h 585693"/>
                <a:gd name="connsiteX33" fmla="*/ 164246 w 608814"/>
                <a:gd name="connsiteY33" fmla="*/ 131322 h 585693"/>
                <a:gd name="connsiteX34" fmla="*/ 184061 w 608814"/>
                <a:gd name="connsiteY34" fmla="*/ 151113 h 585693"/>
                <a:gd name="connsiteX35" fmla="*/ 184061 w 608814"/>
                <a:gd name="connsiteY35" fmla="*/ 171457 h 585693"/>
                <a:gd name="connsiteX36" fmla="*/ 208669 w 608814"/>
                <a:gd name="connsiteY36" fmla="*/ 186094 h 585693"/>
                <a:gd name="connsiteX37" fmla="*/ 226641 w 608814"/>
                <a:gd name="connsiteY37" fmla="*/ 175692 h 585693"/>
                <a:gd name="connsiteX38" fmla="*/ 253737 w 608814"/>
                <a:gd name="connsiteY38" fmla="*/ 182964 h 585693"/>
                <a:gd name="connsiteX39" fmla="*/ 277792 w 608814"/>
                <a:gd name="connsiteY39" fmla="*/ 224572 h 585693"/>
                <a:gd name="connsiteX40" fmla="*/ 279727 w 608814"/>
                <a:gd name="connsiteY40" fmla="*/ 239577 h 585693"/>
                <a:gd name="connsiteX41" fmla="*/ 270511 w 608814"/>
                <a:gd name="connsiteY41" fmla="*/ 251544 h 585693"/>
                <a:gd name="connsiteX42" fmla="*/ 252355 w 608814"/>
                <a:gd name="connsiteY42" fmla="*/ 262038 h 585693"/>
                <a:gd name="connsiteX43" fmla="*/ 253829 w 608814"/>
                <a:gd name="connsiteY43" fmla="*/ 276122 h 585693"/>
                <a:gd name="connsiteX44" fmla="*/ 252355 w 608814"/>
                <a:gd name="connsiteY44" fmla="*/ 290206 h 585693"/>
                <a:gd name="connsiteX45" fmla="*/ 270511 w 608814"/>
                <a:gd name="connsiteY45" fmla="*/ 300700 h 585693"/>
                <a:gd name="connsiteX46" fmla="*/ 278714 w 608814"/>
                <a:gd name="connsiteY46" fmla="*/ 325094 h 585693"/>
                <a:gd name="connsiteX47" fmla="*/ 258253 w 608814"/>
                <a:gd name="connsiteY47" fmla="*/ 321136 h 585693"/>
                <a:gd name="connsiteX48" fmla="*/ 195858 w 608814"/>
                <a:gd name="connsiteY48" fmla="*/ 321136 h 585693"/>
                <a:gd name="connsiteX49" fmla="*/ 212171 w 608814"/>
                <a:gd name="connsiteY49" fmla="*/ 276122 h 585693"/>
                <a:gd name="connsiteX50" fmla="*/ 140191 w 608814"/>
                <a:gd name="connsiteY50" fmla="*/ 204320 h 585693"/>
                <a:gd name="connsiteX51" fmla="*/ 68304 w 608814"/>
                <a:gd name="connsiteY51" fmla="*/ 276122 h 585693"/>
                <a:gd name="connsiteX52" fmla="*/ 140191 w 608814"/>
                <a:gd name="connsiteY52" fmla="*/ 348016 h 585693"/>
                <a:gd name="connsiteX53" fmla="*/ 148486 w 608814"/>
                <a:gd name="connsiteY53" fmla="*/ 347095 h 585693"/>
                <a:gd name="connsiteX54" fmla="*/ 140099 w 608814"/>
                <a:gd name="connsiteY54" fmla="*/ 376000 h 585693"/>
                <a:gd name="connsiteX55" fmla="*/ 140099 w 608814"/>
                <a:gd name="connsiteY55" fmla="*/ 420922 h 585693"/>
                <a:gd name="connsiteX56" fmla="*/ 116229 w 608814"/>
                <a:gd name="connsiteY56" fmla="*/ 420922 h 585693"/>
                <a:gd name="connsiteX57" fmla="*/ 96413 w 608814"/>
                <a:gd name="connsiteY57" fmla="*/ 401131 h 585693"/>
                <a:gd name="connsiteX58" fmla="*/ 96413 w 608814"/>
                <a:gd name="connsiteY58" fmla="*/ 380787 h 585693"/>
                <a:gd name="connsiteX59" fmla="*/ 71806 w 608814"/>
                <a:gd name="connsiteY59" fmla="*/ 366150 h 585693"/>
                <a:gd name="connsiteX60" fmla="*/ 53742 w 608814"/>
                <a:gd name="connsiteY60" fmla="*/ 376552 h 585693"/>
                <a:gd name="connsiteX61" fmla="*/ 38719 w 608814"/>
                <a:gd name="connsiteY61" fmla="*/ 378577 h 585693"/>
                <a:gd name="connsiteX62" fmla="*/ 26738 w 608814"/>
                <a:gd name="connsiteY62" fmla="*/ 369372 h 585693"/>
                <a:gd name="connsiteX63" fmla="*/ 2683 w 608814"/>
                <a:gd name="connsiteY63" fmla="*/ 327764 h 585693"/>
                <a:gd name="connsiteX64" fmla="*/ 9872 w 608814"/>
                <a:gd name="connsiteY64" fmla="*/ 300700 h 585693"/>
                <a:gd name="connsiteX65" fmla="*/ 28120 w 608814"/>
                <a:gd name="connsiteY65" fmla="*/ 290206 h 585693"/>
                <a:gd name="connsiteX66" fmla="*/ 26645 w 608814"/>
                <a:gd name="connsiteY66" fmla="*/ 276122 h 585693"/>
                <a:gd name="connsiteX67" fmla="*/ 28120 w 608814"/>
                <a:gd name="connsiteY67" fmla="*/ 262038 h 585693"/>
                <a:gd name="connsiteX68" fmla="*/ 9872 w 608814"/>
                <a:gd name="connsiteY68" fmla="*/ 251544 h 585693"/>
                <a:gd name="connsiteX69" fmla="*/ 2683 w 608814"/>
                <a:gd name="connsiteY69" fmla="*/ 224572 h 585693"/>
                <a:gd name="connsiteX70" fmla="*/ 26738 w 608814"/>
                <a:gd name="connsiteY70" fmla="*/ 182964 h 585693"/>
                <a:gd name="connsiteX71" fmla="*/ 38719 w 608814"/>
                <a:gd name="connsiteY71" fmla="*/ 173759 h 585693"/>
                <a:gd name="connsiteX72" fmla="*/ 53742 w 608814"/>
                <a:gd name="connsiteY72" fmla="*/ 175692 h 585693"/>
                <a:gd name="connsiteX73" fmla="*/ 71806 w 608814"/>
                <a:gd name="connsiteY73" fmla="*/ 186094 h 585693"/>
                <a:gd name="connsiteX74" fmla="*/ 96413 w 608814"/>
                <a:gd name="connsiteY74" fmla="*/ 171457 h 585693"/>
                <a:gd name="connsiteX75" fmla="*/ 96413 w 608814"/>
                <a:gd name="connsiteY75" fmla="*/ 151113 h 585693"/>
                <a:gd name="connsiteX76" fmla="*/ 116229 w 608814"/>
                <a:gd name="connsiteY76" fmla="*/ 131322 h 585693"/>
                <a:gd name="connsiteX77" fmla="*/ 445756 w 608814"/>
                <a:gd name="connsiteY77" fmla="*/ 83476 h 585693"/>
                <a:gd name="connsiteX78" fmla="*/ 414140 w 608814"/>
                <a:gd name="connsiteY78" fmla="*/ 115044 h 585693"/>
                <a:gd name="connsiteX79" fmla="*/ 445756 w 608814"/>
                <a:gd name="connsiteY79" fmla="*/ 146520 h 585693"/>
                <a:gd name="connsiteX80" fmla="*/ 477371 w 608814"/>
                <a:gd name="connsiteY80" fmla="*/ 115044 h 585693"/>
                <a:gd name="connsiteX81" fmla="*/ 445756 w 608814"/>
                <a:gd name="connsiteY81" fmla="*/ 83476 h 585693"/>
                <a:gd name="connsiteX82" fmla="*/ 426676 w 608814"/>
                <a:gd name="connsiteY82" fmla="*/ 0 h 585693"/>
                <a:gd name="connsiteX83" fmla="*/ 464835 w 608814"/>
                <a:gd name="connsiteY83" fmla="*/ 0 h 585693"/>
                <a:gd name="connsiteX84" fmla="*/ 480597 w 608814"/>
                <a:gd name="connsiteY84" fmla="*/ 15738 h 585693"/>
                <a:gd name="connsiteX85" fmla="*/ 480597 w 608814"/>
                <a:gd name="connsiteY85" fmla="*/ 31936 h 585693"/>
                <a:gd name="connsiteX86" fmla="*/ 500138 w 608814"/>
                <a:gd name="connsiteY86" fmla="*/ 43533 h 585693"/>
                <a:gd name="connsiteX87" fmla="*/ 514425 w 608814"/>
                <a:gd name="connsiteY87" fmla="*/ 35249 h 585693"/>
                <a:gd name="connsiteX88" fmla="*/ 535901 w 608814"/>
                <a:gd name="connsiteY88" fmla="*/ 40956 h 585693"/>
                <a:gd name="connsiteX89" fmla="*/ 554981 w 608814"/>
                <a:gd name="connsiteY89" fmla="*/ 73996 h 585693"/>
                <a:gd name="connsiteX90" fmla="*/ 556640 w 608814"/>
                <a:gd name="connsiteY90" fmla="*/ 85961 h 585693"/>
                <a:gd name="connsiteX91" fmla="*/ 549266 w 608814"/>
                <a:gd name="connsiteY91" fmla="*/ 95440 h 585693"/>
                <a:gd name="connsiteX92" fmla="*/ 534887 w 608814"/>
                <a:gd name="connsiteY92" fmla="*/ 103815 h 585693"/>
                <a:gd name="connsiteX93" fmla="*/ 535993 w 608814"/>
                <a:gd name="connsiteY93" fmla="*/ 115044 h 585693"/>
                <a:gd name="connsiteX94" fmla="*/ 535717 w 608814"/>
                <a:gd name="connsiteY94" fmla="*/ 117621 h 585693"/>
                <a:gd name="connsiteX95" fmla="*/ 521153 w 608814"/>
                <a:gd name="connsiteY95" fmla="*/ 117621 h 585693"/>
                <a:gd name="connsiteX96" fmla="*/ 466126 w 608814"/>
                <a:gd name="connsiteY96" fmla="*/ 172565 h 585693"/>
                <a:gd name="connsiteX97" fmla="*/ 466126 w 608814"/>
                <a:gd name="connsiteY97" fmla="*/ 229719 h 585693"/>
                <a:gd name="connsiteX98" fmla="*/ 466126 w 608814"/>
                <a:gd name="connsiteY98" fmla="*/ 242604 h 585693"/>
                <a:gd name="connsiteX99" fmla="*/ 453590 w 608814"/>
                <a:gd name="connsiteY99" fmla="*/ 229995 h 585693"/>
                <a:gd name="connsiteX100" fmla="*/ 421330 w 608814"/>
                <a:gd name="connsiteY100" fmla="*/ 219319 h 585693"/>
                <a:gd name="connsiteX101" fmla="*/ 411928 w 608814"/>
                <a:gd name="connsiteY101" fmla="*/ 219319 h 585693"/>
                <a:gd name="connsiteX102" fmla="*/ 410914 w 608814"/>
                <a:gd name="connsiteY102" fmla="*/ 214257 h 585693"/>
                <a:gd name="connsiteX103" fmla="*/ 410914 w 608814"/>
                <a:gd name="connsiteY103" fmla="*/ 198059 h 585693"/>
                <a:gd name="connsiteX104" fmla="*/ 391373 w 608814"/>
                <a:gd name="connsiteY104" fmla="*/ 186463 h 585693"/>
                <a:gd name="connsiteX105" fmla="*/ 377086 w 608814"/>
                <a:gd name="connsiteY105" fmla="*/ 194746 h 585693"/>
                <a:gd name="connsiteX106" fmla="*/ 365104 w 608814"/>
                <a:gd name="connsiteY106" fmla="*/ 196310 h 585693"/>
                <a:gd name="connsiteX107" fmla="*/ 355610 w 608814"/>
                <a:gd name="connsiteY107" fmla="*/ 189040 h 585693"/>
                <a:gd name="connsiteX108" fmla="*/ 336530 w 608814"/>
                <a:gd name="connsiteY108" fmla="*/ 155999 h 585693"/>
                <a:gd name="connsiteX109" fmla="*/ 342245 w 608814"/>
                <a:gd name="connsiteY109" fmla="*/ 134463 h 585693"/>
                <a:gd name="connsiteX110" fmla="*/ 356716 w 608814"/>
                <a:gd name="connsiteY110" fmla="*/ 126180 h 585693"/>
                <a:gd name="connsiteX111" fmla="*/ 355518 w 608814"/>
                <a:gd name="connsiteY111" fmla="*/ 115044 h 585693"/>
                <a:gd name="connsiteX112" fmla="*/ 356716 w 608814"/>
                <a:gd name="connsiteY112" fmla="*/ 103815 h 585693"/>
                <a:gd name="connsiteX113" fmla="*/ 342245 w 608814"/>
                <a:gd name="connsiteY113" fmla="*/ 95440 h 585693"/>
                <a:gd name="connsiteX114" fmla="*/ 336530 w 608814"/>
                <a:gd name="connsiteY114" fmla="*/ 73996 h 585693"/>
                <a:gd name="connsiteX115" fmla="*/ 355610 w 608814"/>
                <a:gd name="connsiteY115" fmla="*/ 40956 h 585693"/>
                <a:gd name="connsiteX116" fmla="*/ 365104 w 608814"/>
                <a:gd name="connsiteY116" fmla="*/ 33685 h 585693"/>
                <a:gd name="connsiteX117" fmla="*/ 377086 w 608814"/>
                <a:gd name="connsiteY117" fmla="*/ 35249 h 585693"/>
                <a:gd name="connsiteX118" fmla="*/ 391373 w 608814"/>
                <a:gd name="connsiteY118" fmla="*/ 43533 h 585693"/>
                <a:gd name="connsiteX119" fmla="*/ 410914 w 608814"/>
                <a:gd name="connsiteY119" fmla="*/ 31936 h 585693"/>
                <a:gd name="connsiteX120" fmla="*/ 410914 w 608814"/>
                <a:gd name="connsiteY120" fmla="*/ 15738 h 585693"/>
                <a:gd name="connsiteX121" fmla="*/ 426676 w 608814"/>
                <a:gd name="connsiteY121" fmla="*/ 0 h 58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608814" h="585693">
                  <a:moveTo>
                    <a:pt x="195114" y="351627"/>
                  </a:moveTo>
                  <a:lnTo>
                    <a:pt x="258290" y="351627"/>
                  </a:lnTo>
                  <a:cubicBezTo>
                    <a:pt x="271848" y="351627"/>
                    <a:pt x="282731" y="362580"/>
                    <a:pt x="282731" y="376018"/>
                  </a:cubicBezTo>
                  <a:lnTo>
                    <a:pt x="282731" y="561210"/>
                  </a:lnTo>
                  <a:cubicBezTo>
                    <a:pt x="282731" y="574740"/>
                    <a:pt x="271848" y="585693"/>
                    <a:pt x="258290" y="585693"/>
                  </a:cubicBezTo>
                  <a:lnTo>
                    <a:pt x="195114" y="585693"/>
                  </a:lnTo>
                  <a:cubicBezTo>
                    <a:pt x="181556" y="585693"/>
                    <a:pt x="170673" y="574740"/>
                    <a:pt x="170673" y="561210"/>
                  </a:cubicBezTo>
                  <a:lnTo>
                    <a:pt x="170673" y="376018"/>
                  </a:lnTo>
                  <a:cubicBezTo>
                    <a:pt x="170673" y="362580"/>
                    <a:pt x="181556" y="351627"/>
                    <a:pt x="195114" y="351627"/>
                  </a:cubicBezTo>
                  <a:close/>
                  <a:moveTo>
                    <a:pt x="358100" y="249872"/>
                  </a:moveTo>
                  <a:lnTo>
                    <a:pt x="421316" y="249872"/>
                  </a:lnTo>
                  <a:cubicBezTo>
                    <a:pt x="434771" y="249872"/>
                    <a:pt x="445737" y="260735"/>
                    <a:pt x="445737" y="274267"/>
                  </a:cubicBezTo>
                  <a:lnTo>
                    <a:pt x="445737" y="561206"/>
                  </a:lnTo>
                  <a:cubicBezTo>
                    <a:pt x="445737" y="574738"/>
                    <a:pt x="434771" y="585693"/>
                    <a:pt x="421316" y="585693"/>
                  </a:cubicBezTo>
                  <a:lnTo>
                    <a:pt x="358100" y="585693"/>
                  </a:lnTo>
                  <a:cubicBezTo>
                    <a:pt x="344645" y="585693"/>
                    <a:pt x="333679" y="574738"/>
                    <a:pt x="333679" y="561206"/>
                  </a:cubicBezTo>
                  <a:lnTo>
                    <a:pt x="333679" y="274267"/>
                  </a:lnTo>
                  <a:cubicBezTo>
                    <a:pt x="333679" y="260735"/>
                    <a:pt x="344645" y="249872"/>
                    <a:pt x="358100" y="249872"/>
                  </a:cubicBezTo>
                  <a:close/>
                  <a:moveTo>
                    <a:pt x="140260" y="224680"/>
                  </a:moveTo>
                  <a:cubicBezTo>
                    <a:pt x="168749" y="224680"/>
                    <a:pt x="191844" y="247711"/>
                    <a:pt x="191844" y="276122"/>
                  </a:cubicBezTo>
                  <a:cubicBezTo>
                    <a:pt x="191844" y="304533"/>
                    <a:pt x="168749" y="327564"/>
                    <a:pt x="140260" y="327564"/>
                  </a:cubicBezTo>
                  <a:cubicBezTo>
                    <a:pt x="111771" y="327564"/>
                    <a:pt x="88676" y="304533"/>
                    <a:pt x="88676" y="276122"/>
                  </a:cubicBezTo>
                  <a:cubicBezTo>
                    <a:pt x="88676" y="247711"/>
                    <a:pt x="111771" y="224680"/>
                    <a:pt x="140260" y="224680"/>
                  </a:cubicBezTo>
                  <a:close/>
                  <a:moveTo>
                    <a:pt x="521177" y="148117"/>
                  </a:moveTo>
                  <a:lnTo>
                    <a:pt x="584301" y="148117"/>
                  </a:lnTo>
                  <a:cubicBezTo>
                    <a:pt x="597848" y="148117"/>
                    <a:pt x="608814" y="159070"/>
                    <a:pt x="608814" y="172601"/>
                  </a:cubicBezTo>
                  <a:lnTo>
                    <a:pt x="608814" y="561209"/>
                  </a:lnTo>
                  <a:cubicBezTo>
                    <a:pt x="608814" y="574740"/>
                    <a:pt x="597848" y="585693"/>
                    <a:pt x="584301" y="585693"/>
                  </a:cubicBezTo>
                  <a:lnTo>
                    <a:pt x="521177" y="585693"/>
                  </a:lnTo>
                  <a:cubicBezTo>
                    <a:pt x="507722" y="585693"/>
                    <a:pt x="496756" y="574740"/>
                    <a:pt x="496756" y="561209"/>
                  </a:cubicBezTo>
                  <a:lnTo>
                    <a:pt x="496756" y="172601"/>
                  </a:lnTo>
                  <a:cubicBezTo>
                    <a:pt x="496756" y="159070"/>
                    <a:pt x="507722" y="148117"/>
                    <a:pt x="521177" y="148117"/>
                  </a:cubicBezTo>
                  <a:close/>
                  <a:moveTo>
                    <a:pt x="116229" y="131322"/>
                  </a:moveTo>
                  <a:lnTo>
                    <a:pt x="164246" y="131322"/>
                  </a:lnTo>
                  <a:cubicBezTo>
                    <a:pt x="175214" y="131322"/>
                    <a:pt x="184061" y="140159"/>
                    <a:pt x="184061" y="151113"/>
                  </a:cubicBezTo>
                  <a:lnTo>
                    <a:pt x="184061" y="171457"/>
                  </a:lnTo>
                  <a:cubicBezTo>
                    <a:pt x="193001" y="175231"/>
                    <a:pt x="201019" y="180386"/>
                    <a:pt x="208669" y="186094"/>
                  </a:cubicBezTo>
                  <a:lnTo>
                    <a:pt x="226641" y="175692"/>
                  </a:lnTo>
                  <a:cubicBezTo>
                    <a:pt x="236134" y="170261"/>
                    <a:pt x="248300" y="173482"/>
                    <a:pt x="253737" y="182964"/>
                  </a:cubicBezTo>
                  <a:lnTo>
                    <a:pt x="277792" y="224572"/>
                  </a:lnTo>
                  <a:cubicBezTo>
                    <a:pt x="280465" y="229083"/>
                    <a:pt x="281110" y="234514"/>
                    <a:pt x="279727" y="239577"/>
                  </a:cubicBezTo>
                  <a:cubicBezTo>
                    <a:pt x="278437" y="244640"/>
                    <a:pt x="275119" y="248966"/>
                    <a:pt x="270511" y="251544"/>
                  </a:cubicBezTo>
                  <a:lnTo>
                    <a:pt x="252355" y="262038"/>
                  </a:lnTo>
                  <a:cubicBezTo>
                    <a:pt x="253000" y="266733"/>
                    <a:pt x="253829" y="271335"/>
                    <a:pt x="253829" y="276122"/>
                  </a:cubicBezTo>
                  <a:cubicBezTo>
                    <a:pt x="253829" y="281001"/>
                    <a:pt x="253000" y="285604"/>
                    <a:pt x="252355" y="290206"/>
                  </a:cubicBezTo>
                  <a:lnTo>
                    <a:pt x="270511" y="300700"/>
                  </a:lnTo>
                  <a:cubicBezTo>
                    <a:pt x="279174" y="305671"/>
                    <a:pt x="282308" y="316165"/>
                    <a:pt x="278714" y="325094"/>
                  </a:cubicBezTo>
                  <a:cubicBezTo>
                    <a:pt x="272354" y="322609"/>
                    <a:pt x="265442" y="321136"/>
                    <a:pt x="258253" y="321136"/>
                  </a:cubicBezTo>
                  <a:lnTo>
                    <a:pt x="195858" y="321136"/>
                  </a:lnTo>
                  <a:cubicBezTo>
                    <a:pt x="205904" y="308709"/>
                    <a:pt x="212171" y="293244"/>
                    <a:pt x="212171" y="276122"/>
                  </a:cubicBezTo>
                  <a:cubicBezTo>
                    <a:pt x="212171" y="236539"/>
                    <a:pt x="179914" y="204320"/>
                    <a:pt x="140191" y="204320"/>
                  </a:cubicBezTo>
                  <a:cubicBezTo>
                    <a:pt x="100561" y="204320"/>
                    <a:pt x="68304" y="236539"/>
                    <a:pt x="68304" y="276122"/>
                  </a:cubicBezTo>
                  <a:cubicBezTo>
                    <a:pt x="68304" y="315797"/>
                    <a:pt x="100561" y="348016"/>
                    <a:pt x="140191" y="348016"/>
                  </a:cubicBezTo>
                  <a:cubicBezTo>
                    <a:pt x="143048" y="348016"/>
                    <a:pt x="145721" y="347463"/>
                    <a:pt x="148486" y="347095"/>
                  </a:cubicBezTo>
                  <a:cubicBezTo>
                    <a:pt x="143233" y="355564"/>
                    <a:pt x="140099" y="365414"/>
                    <a:pt x="140099" y="376000"/>
                  </a:cubicBezTo>
                  <a:lnTo>
                    <a:pt x="140099" y="420922"/>
                  </a:lnTo>
                  <a:lnTo>
                    <a:pt x="116229" y="420922"/>
                  </a:lnTo>
                  <a:cubicBezTo>
                    <a:pt x="105261" y="420922"/>
                    <a:pt x="96413" y="412085"/>
                    <a:pt x="96413" y="401131"/>
                  </a:cubicBezTo>
                  <a:lnTo>
                    <a:pt x="96413" y="380787"/>
                  </a:lnTo>
                  <a:cubicBezTo>
                    <a:pt x="87474" y="377013"/>
                    <a:pt x="79455" y="371950"/>
                    <a:pt x="71806" y="366150"/>
                  </a:cubicBezTo>
                  <a:lnTo>
                    <a:pt x="53742" y="376552"/>
                  </a:lnTo>
                  <a:cubicBezTo>
                    <a:pt x="49226" y="379222"/>
                    <a:pt x="43788" y="379866"/>
                    <a:pt x="38719" y="378577"/>
                  </a:cubicBezTo>
                  <a:cubicBezTo>
                    <a:pt x="33650" y="377197"/>
                    <a:pt x="29318" y="373883"/>
                    <a:pt x="26738" y="369372"/>
                  </a:cubicBezTo>
                  <a:lnTo>
                    <a:pt x="2683" y="327764"/>
                  </a:lnTo>
                  <a:cubicBezTo>
                    <a:pt x="-2847" y="318282"/>
                    <a:pt x="471" y="306131"/>
                    <a:pt x="9872" y="300700"/>
                  </a:cubicBezTo>
                  <a:lnTo>
                    <a:pt x="28120" y="290206"/>
                  </a:lnTo>
                  <a:cubicBezTo>
                    <a:pt x="27475" y="285604"/>
                    <a:pt x="26645" y="281001"/>
                    <a:pt x="26645" y="276122"/>
                  </a:cubicBezTo>
                  <a:cubicBezTo>
                    <a:pt x="26645" y="271335"/>
                    <a:pt x="27475" y="266733"/>
                    <a:pt x="28120" y="262038"/>
                  </a:cubicBezTo>
                  <a:lnTo>
                    <a:pt x="9872" y="251544"/>
                  </a:lnTo>
                  <a:cubicBezTo>
                    <a:pt x="471" y="246113"/>
                    <a:pt x="-2847" y="233962"/>
                    <a:pt x="2683" y="224572"/>
                  </a:cubicBezTo>
                  <a:lnTo>
                    <a:pt x="26738" y="182964"/>
                  </a:lnTo>
                  <a:cubicBezTo>
                    <a:pt x="29318" y="178361"/>
                    <a:pt x="33650" y="175139"/>
                    <a:pt x="38719" y="173759"/>
                  </a:cubicBezTo>
                  <a:cubicBezTo>
                    <a:pt x="43788" y="172378"/>
                    <a:pt x="49226" y="173114"/>
                    <a:pt x="53742" y="175692"/>
                  </a:cubicBezTo>
                  <a:lnTo>
                    <a:pt x="71806" y="186094"/>
                  </a:lnTo>
                  <a:cubicBezTo>
                    <a:pt x="79455" y="180386"/>
                    <a:pt x="87474" y="175231"/>
                    <a:pt x="96413" y="171457"/>
                  </a:cubicBezTo>
                  <a:lnTo>
                    <a:pt x="96413" y="151113"/>
                  </a:lnTo>
                  <a:cubicBezTo>
                    <a:pt x="96413" y="140159"/>
                    <a:pt x="105261" y="131322"/>
                    <a:pt x="116229" y="131322"/>
                  </a:cubicBezTo>
                  <a:close/>
                  <a:moveTo>
                    <a:pt x="445756" y="83476"/>
                  </a:moveTo>
                  <a:cubicBezTo>
                    <a:pt x="428335" y="83476"/>
                    <a:pt x="414140" y="97557"/>
                    <a:pt x="414140" y="115044"/>
                  </a:cubicBezTo>
                  <a:cubicBezTo>
                    <a:pt x="414140" y="132438"/>
                    <a:pt x="428335" y="146520"/>
                    <a:pt x="445756" y="146520"/>
                  </a:cubicBezTo>
                  <a:cubicBezTo>
                    <a:pt x="463176" y="146520"/>
                    <a:pt x="477371" y="132438"/>
                    <a:pt x="477371" y="115044"/>
                  </a:cubicBezTo>
                  <a:cubicBezTo>
                    <a:pt x="477371" y="97557"/>
                    <a:pt x="463176" y="83476"/>
                    <a:pt x="445756" y="83476"/>
                  </a:cubicBezTo>
                  <a:close/>
                  <a:moveTo>
                    <a:pt x="426676" y="0"/>
                  </a:moveTo>
                  <a:lnTo>
                    <a:pt x="464835" y="0"/>
                  </a:lnTo>
                  <a:cubicBezTo>
                    <a:pt x="473500" y="0"/>
                    <a:pt x="480597" y="7087"/>
                    <a:pt x="480597" y="15738"/>
                  </a:cubicBezTo>
                  <a:lnTo>
                    <a:pt x="480597" y="31936"/>
                  </a:lnTo>
                  <a:cubicBezTo>
                    <a:pt x="487694" y="34881"/>
                    <a:pt x="494054" y="38931"/>
                    <a:pt x="500138" y="43533"/>
                  </a:cubicBezTo>
                  <a:lnTo>
                    <a:pt x="514425" y="35249"/>
                  </a:lnTo>
                  <a:cubicBezTo>
                    <a:pt x="521983" y="30924"/>
                    <a:pt x="531569" y="33501"/>
                    <a:pt x="535901" y="40956"/>
                  </a:cubicBezTo>
                  <a:lnTo>
                    <a:pt x="554981" y="73996"/>
                  </a:lnTo>
                  <a:cubicBezTo>
                    <a:pt x="557101" y="77585"/>
                    <a:pt x="557654" y="81911"/>
                    <a:pt x="556640" y="85961"/>
                  </a:cubicBezTo>
                  <a:cubicBezTo>
                    <a:pt x="555534" y="89918"/>
                    <a:pt x="552861" y="93415"/>
                    <a:pt x="549266" y="95440"/>
                  </a:cubicBezTo>
                  <a:lnTo>
                    <a:pt x="534887" y="103815"/>
                  </a:lnTo>
                  <a:cubicBezTo>
                    <a:pt x="535348" y="107497"/>
                    <a:pt x="535993" y="111178"/>
                    <a:pt x="535993" y="115044"/>
                  </a:cubicBezTo>
                  <a:cubicBezTo>
                    <a:pt x="535993" y="115872"/>
                    <a:pt x="535809" y="116700"/>
                    <a:pt x="535717" y="117621"/>
                  </a:cubicBezTo>
                  <a:lnTo>
                    <a:pt x="521153" y="117621"/>
                  </a:lnTo>
                  <a:cubicBezTo>
                    <a:pt x="490828" y="117621"/>
                    <a:pt x="466126" y="142286"/>
                    <a:pt x="466126" y="172565"/>
                  </a:cubicBezTo>
                  <a:lnTo>
                    <a:pt x="466126" y="229719"/>
                  </a:lnTo>
                  <a:lnTo>
                    <a:pt x="466126" y="242604"/>
                  </a:lnTo>
                  <a:cubicBezTo>
                    <a:pt x="462715" y="237726"/>
                    <a:pt x="458383" y="233493"/>
                    <a:pt x="453590" y="229995"/>
                  </a:cubicBezTo>
                  <a:cubicBezTo>
                    <a:pt x="444465" y="223369"/>
                    <a:pt x="433404" y="219319"/>
                    <a:pt x="421330" y="219319"/>
                  </a:cubicBezTo>
                  <a:lnTo>
                    <a:pt x="411928" y="219319"/>
                  </a:lnTo>
                  <a:cubicBezTo>
                    <a:pt x="411375" y="217755"/>
                    <a:pt x="410914" y="216098"/>
                    <a:pt x="410914" y="214257"/>
                  </a:cubicBezTo>
                  <a:lnTo>
                    <a:pt x="410914" y="198059"/>
                  </a:lnTo>
                  <a:cubicBezTo>
                    <a:pt x="403817" y="195114"/>
                    <a:pt x="397457" y="191064"/>
                    <a:pt x="391373" y="186463"/>
                  </a:cubicBezTo>
                  <a:lnTo>
                    <a:pt x="377086" y="194746"/>
                  </a:lnTo>
                  <a:cubicBezTo>
                    <a:pt x="373492" y="196863"/>
                    <a:pt x="369160" y="197415"/>
                    <a:pt x="365104" y="196310"/>
                  </a:cubicBezTo>
                  <a:cubicBezTo>
                    <a:pt x="361140" y="195206"/>
                    <a:pt x="357638" y="192629"/>
                    <a:pt x="355610" y="189040"/>
                  </a:cubicBezTo>
                  <a:lnTo>
                    <a:pt x="336530" y="155999"/>
                  </a:lnTo>
                  <a:cubicBezTo>
                    <a:pt x="332198" y="148452"/>
                    <a:pt x="334687" y="138881"/>
                    <a:pt x="342245" y="134463"/>
                  </a:cubicBezTo>
                  <a:lnTo>
                    <a:pt x="356716" y="126180"/>
                  </a:lnTo>
                  <a:cubicBezTo>
                    <a:pt x="356163" y="122498"/>
                    <a:pt x="355518" y="118817"/>
                    <a:pt x="355518" y="115044"/>
                  </a:cubicBezTo>
                  <a:cubicBezTo>
                    <a:pt x="355518" y="111178"/>
                    <a:pt x="356163" y="107497"/>
                    <a:pt x="356716" y="103815"/>
                  </a:cubicBezTo>
                  <a:lnTo>
                    <a:pt x="342245" y="95440"/>
                  </a:lnTo>
                  <a:cubicBezTo>
                    <a:pt x="334687" y="91115"/>
                    <a:pt x="332198" y="81543"/>
                    <a:pt x="336530" y="73996"/>
                  </a:cubicBezTo>
                  <a:lnTo>
                    <a:pt x="355610" y="40956"/>
                  </a:lnTo>
                  <a:cubicBezTo>
                    <a:pt x="357638" y="37366"/>
                    <a:pt x="361140" y="34789"/>
                    <a:pt x="365104" y="33685"/>
                  </a:cubicBezTo>
                  <a:cubicBezTo>
                    <a:pt x="369160" y="32580"/>
                    <a:pt x="373492" y="33133"/>
                    <a:pt x="377086" y="35249"/>
                  </a:cubicBezTo>
                  <a:lnTo>
                    <a:pt x="391373" y="43533"/>
                  </a:lnTo>
                  <a:cubicBezTo>
                    <a:pt x="397457" y="38931"/>
                    <a:pt x="403817" y="34881"/>
                    <a:pt x="410914" y="31936"/>
                  </a:cubicBezTo>
                  <a:lnTo>
                    <a:pt x="410914" y="15738"/>
                  </a:lnTo>
                  <a:cubicBezTo>
                    <a:pt x="410914" y="7087"/>
                    <a:pt x="418011" y="0"/>
                    <a:pt x="4266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15" name="ï$ļîḍé">
              <a:extLst>
                <a:ext uri="{FF2B5EF4-FFF2-40B4-BE49-F238E27FC236}">
                  <a16:creationId xmlns:a16="http://schemas.microsoft.com/office/drawing/2014/main" id="{E18CCD38-CCED-4442-A983-A18ADCB0A6F2}"/>
                </a:ext>
              </a:extLst>
            </p:cNvPr>
            <p:cNvSpPr/>
            <p:nvPr/>
          </p:nvSpPr>
          <p:spPr bwMode="auto">
            <a:xfrm>
              <a:off x="5328726" y="3987148"/>
              <a:ext cx="398377" cy="383128"/>
            </a:xfrm>
            <a:custGeom>
              <a:avLst/>
              <a:gdLst>
                <a:gd name="connsiteX0" fmla="*/ 61288 w 609549"/>
                <a:gd name="connsiteY0" fmla="*/ 383285 h 586216"/>
                <a:gd name="connsiteX1" fmla="*/ 71162 w 609549"/>
                <a:gd name="connsiteY1" fmla="*/ 387101 h 586216"/>
                <a:gd name="connsiteX2" fmla="*/ 120018 w 609549"/>
                <a:gd name="connsiteY2" fmla="*/ 435892 h 586216"/>
                <a:gd name="connsiteX3" fmla="*/ 120018 w 609549"/>
                <a:gd name="connsiteY3" fmla="*/ 454200 h 586216"/>
                <a:gd name="connsiteX4" fmla="*/ 56639 w 609549"/>
                <a:gd name="connsiteY4" fmla="*/ 517543 h 586216"/>
                <a:gd name="connsiteX5" fmla="*/ 35592 w 609549"/>
                <a:gd name="connsiteY5" fmla="*/ 513644 h 586216"/>
                <a:gd name="connsiteX6" fmla="*/ 51877 w 609549"/>
                <a:gd name="connsiteY6" fmla="*/ 388099 h 586216"/>
                <a:gd name="connsiteX7" fmla="*/ 61288 w 609549"/>
                <a:gd name="connsiteY7" fmla="*/ 383285 h 586216"/>
                <a:gd name="connsiteX8" fmla="*/ 235245 w 609549"/>
                <a:gd name="connsiteY8" fmla="*/ 302810 h 586216"/>
                <a:gd name="connsiteX9" fmla="*/ 306042 w 609549"/>
                <a:gd name="connsiteY9" fmla="*/ 373466 h 586216"/>
                <a:gd name="connsiteX10" fmla="*/ 258717 w 609549"/>
                <a:gd name="connsiteY10" fmla="*/ 420680 h 586216"/>
                <a:gd name="connsiteX11" fmla="*/ 230246 w 609549"/>
                <a:gd name="connsiteY11" fmla="*/ 550152 h 586216"/>
                <a:gd name="connsiteX12" fmla="*/ 92223 w 609549"/>
                <a:gd name="connsiteY12" fmla="*/ 575305 h 586216"/>
                <a:gd name="connsiteX13" fmla="*/ 88748 w 609549"/>
                <a:gd name="connsiteY13" fmla="*/ 556143 h 586216"/>
                <a:gd name="connsiteX14" fmla="*/ 165115 w 609549"/>
                <a:gd name="connsiteY14" fmla="*/ 479877 h 586216"/>
                <a:gd name="connsiteX15" fmla="*/ 165115 w 609549"/>
                <a:gd name="connsiteY15" fmla="*/ 446308 h 586216"/>
                <a:gd name="connsiteX16" fmla="*/ 88700 w 609549"/>
                <a:gd name="connsiteY16" fmla="*/ 369995 h 586216"/>
                <a:gd name="connsiteX17" fmla="*/ 92128 w 609549"/>
                <a:gd name="connsiteY17" fmla="*/ 350976 h 586216"/>
                <a:gd name="connsiteX18" fmla="*/ 189111 w 609549"/>
                <a:gd name="connsiteY18" fmla="*/ 348884 h 586216"/>
                <a:gd name="connsiteX19" fmla="*/ 257958 w 609549"/>
                <a:gd name="connsiteY19" fmla="*/ 161679 h 586216"/>
                <a:gd name="connsiteX20" fmla="*/ 317251 w 609549"/>
                <a:gd name="connsiteY20" fmla="*/ 220879 h 586216"/>
                <a:gd name="connsiteX21" fmla="*/ 388070 w 609549"/>
                <a:gd name="connsiteY21" fmla="*/ 291586 h 586216"/>
                <a:gd name="connsiteX22" fmla="*/ 604906 w 609549"/>
                <a:gd name="connsiteY22" fmla="*/ 508130 h 586216"/>
                <a:gd name="connsiteX23" fmla="*/ 604906 w 609549"/>
                <a:gd name="connsiteY23" fmla="*/ 530526 h 586216"/>
                <a:gd name="connsiteX24" fmla="*/ 556567 w 609549"/>
                <a:gd name="connsiteY24" fmla="*/ 578789 h 586216"/>
                <a:gd name="connsiteX25" fmla="*/ 545327 w 609549"/>
                <a:gd name="connsiteY25" fmla="*/ 583449 h 586216"/>
                <a:gd name="connsiteX26" fmla="*/ 534135 w 609549"/>
                <a:gd name="connsiteY26" fmla="*/ 578789 h 586216"/>
                <a:gd name="connsiteX27" fmla="*/ 317251 w 609549"/>
                <a:gd name="connsiteY27" fmla="*/ 362293 h 586216"/>
                <a:gd name="connsiteX28" fmla="*/ 246481 w 609549"/>
                <a:gd name="connsiteY28" fmla="*/ 291586 h 586216"/>
                <a:gd name="connsiteX29" fmla="*/ 187140 w 609549"/>
                <a:gd name="connsiteY29" fmla="*/ 232339 h 586216"/>
                <a:gd name="connsiteX30" fmla="*/ 58606 w 609549"/>
                <a:gd name="connsiteY30" fmla="*/ 160814 h 586216"/>
                <a:gd name="connsiteX31" fmla="*/ 126401 w 609549"/>
                <a:gd name="connsiteY31" fmla="*/ 228498 h 586216"/>
                <a:gd name="connsiteX32" fmla="*/ 111975 w 609549"/>
                <a:gd name="connsiteY32" fmla="*/ 242899 h 586216"/>
                <a:gd name="connsiteX33" fmla="*/ 119307 w 609549"/>
                <a:gd name="connsiteY33" fmla="*/ 250219 h 586216"/>
                <a:gd name="connsiteX34" fmla="*/ 119307 w 609549"/>
                <a:gd name="connsiteY34" fmla="*/ 277692 h 586216"/>
                <a:gd name="connsiteX35" fmla="*/ 115641 w 609549"/>
                <a:gd name="connsiteY35" fmla="*/ 281352 h 586216"/>
                <a:gd name="connsiteX36" fmla="*/ 88123 w 609549"/>
                <a:gd name="connsiteY36" fmla="*/ 281352 h 586216"/>
                <a:gd name="connsiteX37" fmla="*/ 5712 w 609549"/>
                <a:gd name="connsiteY37" fmla="*/ 199029 h 586216"/>
                <a:gd name="connsiteX38" fmla="*/ 5712 w 609549"/>
                <a:gd name="connsiteY38" fmla="*/ 171604 h 586216"/>
                <a:gd name="connsiteX39" fmla="*/ 9378 w 609549"/>
                <a:gd name="connsiteY39" fmla="*/ 167944 h 586216"/>
                <a:gd name="connsiteX40" fmla="*/ 36849 w 609549"/>
                <a:gd name="connsiteY40" fmla="*/ 167944 h 586216"/>
                <a:gd name="connsiteX41" fmla="*/ 44180 w 609549"/>
                <a:gd name="connsiteY41" fmla="*/ 175264 h 586216"/>
                <a:gd name="connsiteX42" fmla="*/ 585775 w 609549"/>
                <a:gd name="connsiteY42" fmla="*/ 66370 h 586216"/>
                <a:gd name="connsiteX43" fmla="*/ 595263 w 609549"/>
                <a:gd name="connsiteY43" fmla="*/ 73839 h 586216"/>
                <a:gd name="connsiteX44" fmla="*/ 578978 w 609549"/>
                <a:gd name="connsiteY44" fmla="*/ 199341 h 586216"/>
                <a:gd name="connsiteX45" fmla="*/ 559693 w 609549"/>
                <a:gd name="connsiteY45" fmla="*/ 200387 h 586216"/>
                <a:gd name="connsiteX46" fmla="*/ 510789 w 609549"/>
                <a:gd name="connsiteY46" fmla="*/ 151612 h 586216"/>
                <a:gd name="connsiteX47" fmla="*/ 510789 w 609549"/>
                <a:gd name="connsiteY47" fmla="*/ 133262 h 586216"/>
                <a:gd name="connsiteX48" fmla="*/ 574216 w 609549"/>
                <a:gd name="connsiteY48" fmla="*/ 69988 h 586216"/>
                <a:gd name="connsiteX49" fmla="*/ 585775 w 609549"/>
                <a:gd name="connsiteY49" fmla="*/ 66370 h 586216"/>
                <a:gd name="connsiteX50" fmla="*/ 158702 w 609549"/>
                <a:gd name="connsiteY50" fmla="*/ 26758 h 586216"/>
                <a:gd name="connsiteX51" fmla="*/ 172463 w 609549"/>
                <a:gd name="connsiteY51" fmla="*/ 32464 h 586216"/>
                <a:gd name="connsiteX52" fmla="*/ 179701 w 609549"/>
                <a:gd name="connsiteY52" fmla="*/ 39691 h 586216"/>
                <a:gd name="connsiteX53" fmla="*/ 246935 w 609549"/>
                <a:gd name="connsiteY53" fmla="*/ 106831 h 586216"/>
                <a:gd name="connsiteX54" fmla="*/ 254886 w 609549"/>
                <a:gd name="connsiteY54" fmla="*/ 114819 h 586216"/>
                <a:gd name="connsiteX55" fmla="*/ 257600 w 609549"/>
                <a:gd name="connsiteY55" fmla="*/ 138879 h 586216"/>
                <a:gd name="connsiteX56" fmla="*/ 254886 w 609549"/>
                <a:gd name="connsiteY56" fmla="*/ 142255 h 586216"/>
                <a:gd name="connsiteX57" fmla="*/ 252315 w 609549"/>
                <a:gd name="connsiteY57" fmla="*/ 144823 h 586216"/>
                <a:gd name="connsiteX58" fmla="*/ 246696 w 609549"/>
                <a:gd name="connsiteY58" fmla="*/ 150434 h 586216"/>
                <a:gd name="connsiteX59" fmla="*/ 175892 w 609549"/>
                <a:gd name="connsiteY59" fmla="*/ 221140 h 586216"/>
                <a:gd name="connsiteX60" fmla="*/ 172463 w 609549"/>
                <a:gd name="connsiteY60" fmla="*/ 224611 h 586216"/>
                <a:gd name="connsiteX61" fmla="*/ 170130 w 609549"/>
                <a:gd name="connsiteY61" fmla="*/ 226560 h 586216"/>
                <a:gd name="connsiteX62" fmla="*/ 162274 w 609549"/>
                <a:gd name="connsiteY62" fmla="*/ 229936 h 586216"/>
                <a:gd name="connsiteX63" fmla="*/ 158702 w 609549"/>
                <a:gd name="connsiteY63" fmla="*/ 230269 h 586216"/>
                <a:gd name="connsiteX64" fmla="*/ 144942 w 609549"/>
                <a:gd name="connsiteY64" fmla="*/ 224611 h 586216"/>
                <a:gd name="connsiteX65" fmla="*/ 137609 w 609549"/>
                <a:gd name="connsiteY65" fmla="*/ 217288 h 586216"/>
                <a:gd name="connsiteX66" fmla="*/ 69804 w 609549"/>
                <a:gd name="connsiteY66" fmla="*/ 149578 h 586216"/>
                <a:gd name="connsiteX67" fmla="*/ 62519 w 609549"/>
                <a:gd name="connsiteY67" fmla="*/ 142255 h 586216"/>
                <a:gd name="connsiteX68" fmla="*/ 62519 w 609549"/>
                <a:gd name="connsiteY68" fmla="*/ 114819 h 586216"/>
                <a:gd name="connsiteX69" fmla="*/ 144942 w 609549"/>
                <a:gd name="connsiteY69" fmla="*/ 32464 h 586216"/>
                <a:gd name="connsiteX70" fmla="*/ 158702 w 609549"/>
                <a:gd name="connsiteY70" fmla="*/ 26758 h 586216"/>
                <a:gd name="connsiteX71" fmla="*/ 254809 w 609549"/>
                <a:gd name="connsiteY71" fmla="*/ 6542 h 586216"/>
                <a:gd name="connsiteX72" fmla="*/ 321015 w 609549"/>
                <a:gd name="connsiteY72" fmla="*/ 29913 h 586216"/>
                <a:gd name="connsiteX73" fmla="*/ 260017 w 609549"/>
                <a:gd name="connsiteY73" fmla="*/ 97465 h 586216"/>
                <a:gd name="connsiteX74" fmla="*/ 193067 w 609549"/>
                <a:gd name="connsiteY74" fmla="*/ 30626 h 586216"/>
                <a:gd name="connsiteX75" fmla="*/ 254809 w 609549"/>
                <a:gd name="connsiteY75" fmla="*/ 6542 h 586216"/>
                <a:gd name="connsiteX76" fmla="*/ 503105 w 609549"/>
                <a:gd name="connsiteY76" fmla="*/ 953 h 586216"/>
                <a:gd name="connsiteX77" fmla="*/ 538560 w 609549"/>
                <a:gd name="connsiteY77" fmla="*/ 10911 h 586216"/>
                <a:gd name="connsiteX78" fmla="*/ 542083 w 609549"/>
                <a:gd name="connsiteY78" fmla="*/ 30073 h 586216"/>
                <a:gd name="connsiteX79" fmla="*/ 465709 w 609549"/>
                <a:gd name="connsiteY79" fmla="*/ 106341 h 586216"/>
                <a:gd name="connsiteX80" fmla="*/ 465709 w 609549"/>
                <a:gd name="connsiteY80" fmla="*/ 139911 h 586216"/>
                <a:gd name="connsiteX81" fmla="*/ 542131 w 609549"/>
                <a:gd name="connsiteY81" fmla="*/ 216227 h 586216"/>
                <a:gd name="connsiteX82" fmla="*/ 538655 w 609549"/>
                <a:gd name="connsiteY82" fmla="*/ 235246 h 586216"/>
                <a:gd name="connsiteX83" fmla="*/ 442187 w 609549"/>
                <a:gd name="connsiteY83" fmla="*/ 237528 h 586216"/>
                <a:gd name="connsiteX84" fmla="*/ 399238 w 609549"/>
                <a:gd name="connsiteY84" fmla="*/ 280370 h 586216"/>
                <a:gd name="connsiteX85" fmla="*/ 328482 w 609549"/>
                <a:gd name="connsiteY85" fmla="*/ 209712 h 586216"/>
                <a:gd name="connsiteX86" fmla="*/ 372240 w 609549"/>
                <a:gd name="connsiteY86" fmla="*/ 166015 h 586216"/>
                <a:gd name="connsiteX87" fmla="*/ 400571 w 609549"/>
                <a:gd name="connsiteY87" fmla="*/ 36064 h 586216"/>
                <a:gd name="connsiteX88" fmla="*/ 503105 w 609549"/>
                <a:gd name="connsiteY88" fmla="*/ 953 h 5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09549" h="586216">
                  <a:moveTo>
                    <a:pt x="61288" y="383285"/>
                  </a:moveTo>
                  <a:cubicBezTo>
                    <a:pt x="64829" y="383106"/>
                    <a:pt x="68448" y="384367"/>
                    <a:pt x="71162" y="387101"/>
                  </a:cubicBezTo>
                  <a:lnTo>
                    <a:pt x="120018" y="435892"/>
                  </a:lnTo>
                  <a:cubicBezTo>
                    <a:pt x="125113" y="440933"/>
                    <a:pt x="125113" y="449160"/>
                    <a:pt x="120018" y="454200"/>
                  </a:cubicBezTo>
                  <a:lnTo>
                    <a:pt x="56639" y="517543"/>
                  </a:lnTo>
                  <a:cubicBezTo>
                    <a:pt x="50211" y="523963"/>
                    <a:pt x="39211" y="522013"/>
                    <a:pt x="35592" y="513644"/>
                  </a:cubicBezTo>
                  <a:cubicBezTo>
                    <a:pt x="17783" y="472794"/>
                    <a:pt x="23211" y="424288"/>
                    <a:pt x="51877" y="388099"/>
                  </a:cubicBezTo>
                  <a:cubicBezTo>
                    <a:pt x="54282" y="385079"/>
                    <a:pt x="57746" y="383463"/>
                    <a:pt x="61288" y="383285"/>
                  </a:cubicBezTo>
                  <a:close/>
                  <a:moveTo>
                    <a:pt x="235245" y="302810"/>
                  </a:moveTo>
                  <a:lnTo>
                    <a:pt x="306042" y="373466"/>
                  </a:lnTo>
                  <a:lnTo>
                    <a:pt x="258717" y="420680"/>
                  </a:lnTo>
                  <a:cubicBezTo>
                    <a:pt x="274667" y="464329"/>
                    <a:pt x="265192" y="515300"/>
                    <a:pt x="230246" y="550152"/>
                  </a:cubicBezTo>
                  <a:cubicBezTo>
                    <a:pt x="192919" y="587430"/>
                    <a:pt x="137644" y="595798"/>
                    <a:pt x="92223" y="575305"/>
                  </a:cubicBezTo>
                  <a:cubicBezTo>
                    <a:pt x="84701" y="571882"/>
                    <a:pt x="82892" y="561992"/>
                    <a:pt x="88748" y="556143"/>
                  </a:cubicBezTo>
                  <a:lnTo>
                    <a:pt x="165115" y="479877"/>
                  </a:lnTo>
                  <a:cubicBezTo>
                    <a:pt x="174399" y="470605"/>
                    <a:pt x="174399" y="455580"/>
                    <a:pt x="165115" y="446308"/>
                  </a:cubicBezTo>
                  <a:lnTo>
                    <a:pt x="88700" y="369995"/>
                  </a:lnTo>
                  <a:cubicBezTo>
                    <a:pt x="82844" y="364194"/>
                    <a:pt x="84653" y="354399"/>
                    <a:pt x="92128" y="350976"/>
                  </a:cubicBezTo>
                  <a:cubicBezTo>
                    <a:pt x="122789" y="337092"/>
                    <a:pt x="157973" y="336379"/>
                    <a:pt x="189111" y="348884"/>
                  </a:cubicBezTo>
                  <a:close/>
                  <a:moveTo>
                    <a:pt x="257958" y="161679"/>
                  </a:moveTo>
                  <a:lnTo>
                    <a:pt x="317251" y="220879"/>
                  </a:lnTo>
                  <a:lnTo>
                    <a:pt x="388070" y="291586"/>
                  </a:lnTo>
                  <a:lnTo>
                    <a:pt x="604906" y="508130"/>
                  </a:lnTo>
                  <a:cubicBezTo>
                    <a:pt x="611097" y="514311"/>
                    <a:pt x="611097" y="524344"/>
                    <a:pt x="604906" y="530526"/>
                  </a:cubicBezTo>
                  <a:lnTo>
                    <a:pt x="556567" y="578789"/>
                  </a:lnTo>
                  <a:cubicBezTo>
                    <a:pt x="553471" y="581880"/>
                    <a:pt x="549423" y="583449"/>
                    <a:pt x="545327" y="583449"/>
                  </a:cubicBezTo>
                  <a:cubicBezTo>
                    <a:pt x="541279" y="583449"/>
                    <a:pt x="537231" y="581880"/>
                    <a:pt x="534135" y="578789"/>
                  </a:cubicBezTo>
                  <a:lnTo>
                    <a:pt x="317251" y="362293"/>
                  </a:lnTo>
                  <a:lnTo>
                    <a:pt x="246481" y="291586"/>
                  </a:lnTo>
                  <a:lnTo>
                    <a:pt x="187140" y="232339"/>
                  </a:lnTo>
                  <a:close/>
                  <a:moveTo>
                    <a:pt x="58606" y="160814"/>
                  </a:moveTo>
                  <a:lnTo>
                    <a:pt x="126401" y="228498"/>
                  </a:lnTo>
                  <a:lnTo>
                    <a:pt x="111975" y="242899"/>
                  </a:lnTo>
                  <a:lnTo>
                    <a:pt x="119307" y="250219"/>
                  </a:lnTo>
                  <a:cubicBezTo>
                    <a:pt x="126877" y="257824"/>
                    <a:pt x="126877" y="270087"/>
                    <a:pt x="119307" y="277692"/>
                  </a:cubicBezTo>
                  <a:lnTo>
                    <a:pt x="115641" y="281352"/>
                  </a:lnTo>
                  <a:cubicBezTo>
                    <a:pt x="108024" y="288909"/>
                    <a:pt x="95741" y="288909"/>
                    <a:pt x="88123" y="281352"/>
                  </a:cubicBezTo>
                  <a:lnTo>
                    <a:pt x="5712" y="199029"/>
                  </a:lnTo>
                  <a:cubicBezTo>
                    <a:pt x="-1905" y="191424"/>
                    <a:pt x="-1905" y="179161"/>
                    <a:pt x="5712" y="171604"/>
                  </a:cubicBezTo>
                  <a:lnTo>
                    <a:pt x="9378" y="167944"/>
                  </a:lnTo>
                  <a:cubicBezTo>
                    <a:pt x="16948" y="160339"/>
                    <a:pt x="29231" y="160339"/>
                    <a:pt x="36849" y="167944"/>
                  </a:cubicBezTo>
                  <a:lnTo>
                    <a:pt x="44180" y="175264"/>
                  </a:lnTo>
                  <a:close/>
                  <a:moveTo>
                    <a:pt x="585775" y="66370"/>
                  </a:moveTo>
                  <a:cubicBezTo>
                    <a:pt x="589775" y="67101"/>
                    <a:pt x="593430" y="69680"/>
                    <a:pt x="595263" y="73839"/>
                  </a:cubicBezTo>
                  <a:cubicBezTo>
                    <a:pt x="613072" y="114675"/>
                    <a:pt x="607644" y="163212"/>
                    <a:pt x="578978" y="199341"/>
                  </a:cubicBezTo>
                  <a:cubicBezTo>
                    <a:pt x="574168" y="205379"/>
                    <a:pt x="565121" y="205854"/>
                    <a:pt x="559693" y="200387"/>
                  </a:cubicBezTo>
                  <a:lnTo>
                    <a:pt x="510789" y="151612"/>
                  </a:lnTo>
                  <a:cubicBezTo>
                    <a:pt x="505742" y="146526"/>
                    <a:pt x="505742" y="138349"/>
                    <a:pt x="510789" y="133262"/>
                  </a:cubicBezTo>
                  <a:lnTo>
                    <a:pt x="574216" y="69988"/>
                  </a:lnTo>
                  <a:cubicBezTo>
                    <a:pt x="577430" y="66756"/>
                    <a:pt x="581775" y="65639"/>
                    <a:pt x="585775" y="66370"/>
                  </a:cubicBezTo>
                  <a:close/>
                  <a:moveTo>
                    <a:pt x="158702" y="26758"/>
                  </a:moveTo>
                  <a:cubicBezTo>
                    <a:pt x="163655" y="26758"/>
                    <a:pt x="168654" y="28660"/>
                    <a:pt x="172463" y="32464"/>
                  </a:cubicBezTo>
                  <a:lnTo>
                    <a:pt x="179701" y="39691"/>
                  </a:lnTo>
                  <a:lnTo>
                    <a:pt x="246935" y="106831"/>
                  </a:lnTo>
                  <a:lnTo>
                    <a:pt x="254886" y="114819"/>
                  </a:lnTo>
                  <a:cubicBezTo>
                    <a:pt x="261457" y="121334"/>
                    <a:pt x="262362" y="131414"/>
                    <a:pt x="257600" y="138879"/>
                  </a:cubicBezTo>
                  <a:cubicBezTo>
                    <a:pt x="256839" y="140068"/>
                    <a:pt x="255934" y="141209"/>
                    <a:pt x="254886" y="142255"/>
                  </a:cubicBezTo>
                  <a:lnTo>
                    <a:pt x="252315" y="144823"/>
                  </a:lnTo>
                  <a:lnTo>
                    <a:pt x="246696" y="150434"/>
                  </a:lnTo>
                  <a:lnTo>
                    <a:pt x="175892" y="221140"/>
                  </a:lnTo>
                  <a:lnTo>
                    <a:pt x="172463" y="224611"/>
                  </a:lnTo>
                  <a:cubicBezTo>
                    <a:pt x="171702" y="225324"/>
                    <a:pt x="170940" y="225990"/>
                    <a:pt x="170130" y="226560"/>
                  </a:cubicBezTo>
                  <a:cubicBezTo>
                    <a:pt x="167749" y="228319"/>
                    <a:pt x="165083" y="229413"/>
                    <a:pt x="162274" y="229936"/>
                  </a:cubicBezTo>
                  <a:cubicBezTo>
                    <a:pt x="161083" y="230174"/>
                    <a:pt x="159893" y="230269"/>
                    <a:pt x="158702" y="230269"/>
                  </a:cubicBezTo>
                  <a:cubicBezTo>
                    <a:pt x="153703" y="230269"/>
                    <a:pt x="148751" y="228367"/>
                    <a:pt x="144942" y="224611"/>
                  </a:cubicBezTo>
                  <a:lnTo>
                    <a:pt x="137609" y="217288"/>
                  </a:lnTo>
                  <a:lnTo>
                    <a:pt x="69804" y="149578"/>
                  </a:lnTo>
                  <a:lnTo>
                    <a:pt x="62519" y="142255"/>
                  </a:lnTo>
                  <a:cubicBezTo>
                    <a:pt x="54900" y="134647"/>
                    <a:pt x="54900" y="122380"/>
                    <a:pt x="62519" y="114819"/>
                  </a:cubicBezTo>
                  <a:lnTo>
                    <a:pt x="144942" y="32464"/>
                  </a:lnTo>
                  <a:cubicBezTo>
                    <a:pt x="148751" y="28660"/>
                    <a:pt x="153750" y="26758"/>
                    <a:pt x="158702" y="26758"/>
                  </a:cubicBezTo>
                  <a:close/>
                  <a:moveTo>
                    <a:pt x="254809" y="6542"/>
                  </a:moveTo>
                  <a:cubicBezTo>
                    <a:pt x="277279" y="4029"/>
                    <a:pt x="300492" y="9424"/>
                    <a:pt x="321015" y="29913"/>
                  </a:cubicBezTo>
                  <a:cubicBezTo>
                    <a:pt x="380347" y="89193"/>
                    <a:pt x="337205" y="46124"/>
                    <a:pt x="260017" y="97465"/>
                  </a:cubicBezTo>
                  <a:lnTo>
                    <a:pt x="193067" y="30626"/>
                  </a:lnTo>
                  <a:cubicBezTo>
                    <a:pt x="210614" y="19479"/>
                    <a:pt x="232340" y="9056"/>
                    <a:pt x="254809" y="6542"/>
                  </a:cubicBezTo>
                  <a:close/>
                  <a:moveTo>
                    <a:pt x="503105" y="953"/>
                  </a:moveTo>
                  <a:cubicBezTo>
                    <a:pt x="515252" y="2468"/>
                    <a:pt x="527216" y="5788"/>
                    <a:pt x="538560" y="10911"/>
                  </a:cubicBezTo>
                  <a:cubicBezTo>
                    <a:pt x="546131" y="14334"/>
                    <a:pt x="547940" y="24224"/>
                    <a:pt x="542083" y="30073"/>
                  </a:cubicBezTo>
                  <a:lnTo>
                    <a:pt x="465709" y="106341"/>
                  </a:lnTo>
                  <a:cubicBezTo>
                    <a:pt x="456424" y="115613"/>
                    <a:pt x="456424" y="130639"/>
                    <a:pt x="465709" y="139911"/>
                  </a:cubicBezTo>
                  <a:lnTo>
                    <a:pt x="542131" y="216227"/>
                  </a:lnTo>
                  <a:cubicBezTo>
                    <a:pt x="547940" y="222028"/>
                    <a:pt x="546178" y="231823"/>
                    <a:pt x="538655" y="235246"/>
                  </a:cubicBezTo>
                  <a:cubicBezTo>
                    <a:pt x="508181" y="249035"/>
                    <a:pt x="473184" y="249844"/>
                    <a:pt x="442187" y="237528"/>
                  </a:cubicBezTo>
                  <a:lnTo>
                    <a:pt x="399238" y="280370"/>
                  </a:lnTo>
                  <a:lnTo>
                    <a:pt x="328482" y="209712"/>
                  </a:lnTo>
                  <a:lnTo>
                    <a:pt x="372240" y="166015"/>
                  </a:lnTo>
                  <a:cubicBezTo>
                    <a:pt x="356051" y="122270"/>
                    <a:pt x="365527" y="71060"/>
                    <a:pt x="400571" y="36064"/>
                  </a:cubicBezTo>
                  <a:cubicBezTo>
                    <a:pt x="428569" y="8106"/>
                    <a:pt x="466664" y="-3592"/>
                    <a:pt x="503105" y="9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16" name="ïṩḷîdé">
              <a:extLst>
                <a:ext uri="{FF2B5EF4-FFF2-40B4-BE49-F238E27FC236}">
                  <a16:creationId xmlns:a16="http://schemas.microsoft.com/office/drawing/2014/main" id="{53039485-6AC5-4294-B5B6-AF895BFD698E}"/>
                </a:ext>
              </a:extLst>
            </p:cNvPr>
            <p:cNvSpPr/>
            <p:nvPr/>
          </p:nvSpPr>
          <p:spPr bwMode="auto">
            <a:xfrm>
              <a:off x="6486246" y="2884439"/>
              <a:ext cx="398377" cy="397631"/>
            </a:xfrm>
            <a:custGeom>
              <a:avLst/>
              <a:gdLst>
                <a:gd name="connsiteX0" fmla="*/ 290910 w 605702"/>
                <a:gd name="connsiteY0" fmla="*/ 156336 h 604568"/>
                <a:gd name="connsiteX1" fmla="*/ 335849 w 605702"/>
                <a:gd name="connsiteY1" fmla="*/ 164992 h 604568"/>
                <a:gd name="connsiteX2" fmla="*/ 288310 w 605702"/>
                <a:gd name="connsiteY2" fmla="*/ 212456 h 604568"/>
                <a:gd name="connsiteX3" fmla="*/ 203632 w 605702"/>
                <a:gd name="connsiteY3" fmla="*/ 244717 h 604568"/>
                <a:gd name="connsiteX4" fmla="*/ 203632 w 605702"/>
                <a:gd name="connsiteY4" fmla="*/ 401388 h 604568"/>
                <a:gd name="connsiteX5" fmla="*/ 360547 w 605702"/>
                <a:gd name="connsiteY5" fmla="*/ 401388 h 604568"/>
                <a:gd name="connsiteX6" fmla="*/ 392859 w 605702"/>
                <a:gd name="connsiteY6" fmla="*/ 316749 h 604568"/>
                <a:gd name="connsiteX7" fmla="*/ 440397 w 605702"/>
                <a:gd name="connsiteY7" fmla="*/ 269284 h 604568"/>
                <a:gd name="connsiteX8" fmla="*/ 400287 w 605702"/>
                <a:gd name="connsiteY8" fmla="*/ 441065 h 604568"/>
                <a:gd name="connsiteX9" fmla="*/ 163892 w 605702"/>
                <a:gd name="connsiteY9" fmla="*/ 441065 h 604568"/>
                <a:gd name="connsiteX10" fmla="*/ 163892 w 605702"/>
                <a:gd name="connsiteY10" fmla="*/ 205040 h 604568"/>
                <a:gd name="connsiteX11" fmla="*/ 290910 w 605702"/>
                <a:gd name="connsiteY11" fmla="*/ 156336 h 604568"/>
                <a:gd name="connsiteX12" fmla="*/ 246542 w 605702"/>
                <a:gd name="connsiteY12" fmla="*/ 43775 h 604568"/>
                <a:gd name="connsiteX13" fmla="*/ 422196 w 605702"/>
                <a:gd name="connsiteY13" fmla="*/ 78723 h 604568"/>
                <a:gd name="connsiteX14" fmla="*/ 376794 w 605702"/>
                <a:gd name="connsiteY14" fmla="*/ 124054 h 604568"/>
                <a:gd name="connsiteX15" fmla="*/ 126109 w 605702"/>
                <a:gd name="connsiteY15" fmla="*/ 167345 h 604568"/>
                <a:gd name="connsiteX16" fmla="*/ 126109 w 605702"/>
                <a:gd name="connsiteY16" fmla="*/ 478820 h 604568"/>
                <a:gd name="connsiteX17" fmla="*/ 438073 w 605702"/>
                <a:gd name="connsiteY17" fmla="*/ 478820 h 604568"/>
                <a:gd name="connsiteX18" fmla="*/ 481432 w 605702"/>
                <a:gd name="connsiteY18" fmla="*/ 228527 h 604568"/>
                <a:gd name="connsiteX19" fmla="*/ 526741 w 605702"/>
                <a:gd name="connsiteY19" fmla="*/ 183011 h 604568"/>
                <a:gd name="connsiteX20" fmla="*/ 481432 w 605702"/>
                <a:gd name="connsiteY20" fmla="*/ 522111 h 604568"/>
                <a:gd name="connsiteX21" fmla="*/ 82657 w 605702"/>
                <a:gd name="connsiteY21" fmla="*/ 522111 h 604568"/>
                <a:gd name="connsiteX22" fmla="*/ 82657 w 605702"/>
                <a:gd name="connsiteY22" fmla="*/ 123961 h 604568"/>
                <a:gd name="connsiteX23" fmla="*/ 246542 w 605702"/>
                <a:gd name="connsiteY23" fmla="*/ 43775 h 604568"/>
                <a:gd name="connsiteX24" fmla="*/ 536061 w 605702"/>
                <a:gd name="connsiteY24" fmla="*/ 0 h 604568"/>
                <a:gd name="connsiteX25" fmla="*/ 544232 w 605702"/>
                <a:gd name="connsiteY25" fmla="*/ 61368 h 604568"/>
                <a:gd name="connsiteX26" fmla="*/ 605702 w 605702"/>
                <a:gd name="connsiteY26" fmla="*/ 69526 h 604568"/>
                <a:gd name="connsiteX27" fmla="*/ 524361 w 605702"/>
                <a:gd name="connsiteY27" fmla="*/ 150732 h 604568"/>
                <a:gd name="connsiteX28" fmla="*/ 498361 w 605702"/>
                <a:gd name="connsiteY28" fmla="*/ 147302 h 604568"/>
                <a:gd name="connsiteX29" fmla="*/ 337721 w 605702"/>
                <a:gd name="connsiteY29" fmla="*/ 307767 h 604568"/>
                <a:gd name="connsiteX30" fmla="*/ 339764 w 605702"/>
                <a:gd name="connsiteY30" fmla="*/ 323063 h 604568"/>
                <a:gd name="connsiteX31" fmla="*/ 282101 w 605702"/>
                <a:gd name="connsiteY31" fmla="*/ 380630 h 604568"/>
                <a:gd name="connsiteX32" fmla="*/ 224437 w 605702"/>
                <a:gd name="connsiteY32" fmla="*/ 323063 h 604568"/>
                <a:gd name="connsiteX33" fmla="*/ 282101 w 605702"/>
                <a:gd name="connsiteY33" fmla="*/ 265495 h 604568"/>
                <a:gd name="connsiteX34" fmla="*/ 297422 w 605702"/>
                <a:gd name="connsiteY34" fmla="*/ 267535 h 604568"/>
                <a:gd name="connsiteX35" fmla="*/ 458155 w 605702"/>
                <a:gd name="connsiteY35" fmla="*/ 107162 h 604568"/>
                <a:gd name="connsiteX36" fmla="*/ 454719 w 605702"/>
                <a:gd name="connsiteY36" fmla="*/ 81206 h 60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5702" h="604568">
                  <a:moveTo>
                    <a:pt x="290910" y="156336"/>
                  </a:moveTo>
                  <a:cubicBezTo>
                    <a:pt x="306137" y="157147"/>
                    <a:pt x="321272" y="160032"/>
                    <a:pt x="335849" y="164992"/>
                  </a:cubicBezTo>
                  <a:lnTo>
                    <a:pt x="288310" y="212456"/>
                  </a:lnTo>
                  <a:cubicBezTo>
                    <a:pt x="257856" y="210695"/>
                    <a:pt x="226844" y="221449"/>
                    <a:pt x="203632" y="244717"/>
                  </a:cubicBezTo>
                  <a:cubicBezTo>
                    <a:pt x="160271" y="287918"/>
                    <a:pt x="160271" y="358187"/>
                    <a:pt x="203632" y="401388"/>
                  </a:cubicBezTo>
                  <a:cubicBezTo>
                    <a:pt x="246900" y="444680"/>
                    <a:pt x="317279" y="444680"/>
                    <a:pt x="360547" y="401388"/>
                  </a:cubicBezTo>
                  <a:cubicBezTo>
                    <a:pt x="383852" y="378211"/>
                    <a:pt x="394623" y="347156"/>
                    <a:pt x="392859" y="316749"/>
                  </a:cubicBezTo>
                  <a:lnTo>
                    <a:pt x="440397" y="269284"/>
                  </a:lnTo>
                  <a:cubicBezTo>
                    <a:pt x="460267" y="327595"/>
                    <a:pt x="446897" y="394620"/>
                    <a:pt x="400287" y="441065"/>
                  </a:cubicBezTo>
                  <a:cubicBezTo>
                    <a:pt x="335106" y="506236"/>
                    <a:pt x="229073" y="506236"/>
                    <a:pt x="163892" y="441065"/>
                  </a:cubicBezTo>
                  <a:cubicBezTo>
                    <a:pt x="98619" y="375987"/>
                    <a:pt x="98619" y="270118"/>
                    <a:pt x="163892" y="205040"/>
                  </a:cubicBezTo>
                  <a:cubicBezTo>
                    <a:pt x="198711" y="170137"/>
                    <a:pt x="245228" y="153902"/>
                    <a:pt x="290910" y="156336"/>
                  </a:cubicBezTo>
                  <a:close/>
                  <a:moveTo>
                    <a:pt x="246542" y="43775"/>
                  </a:moveTo>
                  <a:cubicBezTo>
                    <a:pt x="306463" y="36243"/>
                    <a:pt x="368345" y="47900"/>
                    <a:pt x="422196" y="78723"/>
                  </a:cubicBezTo>
                  <a:lnTo>
                    <a:pt x="376794" y="124054"/>
                  </a:lnTo>
                  <a:cubicBezTo>
                    <a:pt x="294811" y="85305"/>
                    <a:pt x="193980" y="99581"/>
                    <a:pt x="126109" y="167345"/>
                  </a:cubicBezTo>
                  <a:cubicBezTo>
                    <a:pt x="39948" y="253371"/>
                    <a:pt x="39948" y="392793"/>
                    <a:pt x="126109" y="478820"/>
                  </a:cubicBezTo>
                  <a:cubicBezTo>
                    <a:pt x="212271" y="564846"/>
                    <a:pt x="351912" y="564846"/>
                    <a:pt x="438073" y="478820"/>
                  </a:cubicBezTo>
                  <a:cubicBezTo>
                    <a:pt x="505944" y="411055"/>
                    <a:pt x="520428" y="310382"/>
                    <a:pt x="481432" y="228527"/>
                  </a:cubicBezTo>
                  <a:lnTo>
                    <a:pt x="526741" y="183011"/>
                  </a:lnTo>
                  <a:cubicBezTo>
                    <a:pt x="588484" y="290544"/>
                    <a:pt x="573350" y="430244"/>
                    <a:pt x="481432" y="522111"/>
                  </a:cubicBezTo>
                  <a:cubicBezTo>
                    <a:pt x="371316" y="632054"/>
                    <a:pt x="192866" y="632054"/>
                    <a:pt x="82657" y="522111"/>
                  </a:cubicBezTo>
                  <a:cubicBezTo>
                    <a:pt x="-27552" y="412168"/>
                    <a:pt x="-27552" y="233997"/>
                    <a:pt x="82657" y="123961"/>
                  </a:cubicBezTo>
                  <a:cubicBezTo>
                    <a:pt x="128662" y="78028"/>
                    <a:pt x="186622" y="51307"/>
                    <a:pt x="246542" y="43775"/>
                  </a:cubicBezTo>
                  <a:close/>
                  <a:moveTo>
                    <a:pt x="536061" y="0"/>
                  </a:moveTo>
                  <a:lnTo>
                    <a:pt x="544232" y="61368"/>
                  </a:lnTo>
                  <a:lnTo>
                    <a:pt x="605702" y="69526"/>
                  </a:lnTo>
                  <a:lnTo>
                    <a:pt x="524361" y="150732"/>
                  </a:lnTo>
                  <a:lnTo>
                    <a:pt x="498361" y="147302"/>
                  </a:lnTo>
                  <a:lnTo>
                    <a:pt x="337721" y="307767"/>
                  </a:lnTo>
                  <a:cubicBezTo>
                    <a:pt x="339021" y="312588"/>
                    <a:pt x="339764" y="317779"/>
                    <a:pt x="339764" y="323063"/>
                  </a:cubicBezTo>
                  <a:cubicBezTo>
                    <a:pt x="339764" y="354859"/>
                    <a:pt x="313950" y="380630"/>
                    <a:pt x="282101" y="380630"/>
                  </a:cubicBezTo>
                  <a:cubicBezTo>
                    <a:pt x="250251" y="380630"/>
                    <a:pt x="224437" y="354859"/>
                    <a:pt x="224437" y="323063"/>
                  </a:cubicBezTo>
                  <a:cubicBezTo>
                    <a:pt x="224437" y="291266"/>
                    <a:pt x="250251" y="265495"/>
                    <a:pt x="282101" y="265495"/>
                  </a:cubicBezTo>
                  <a:cubicBezTo>
                    <a:pt x="287393" y="265495"/>
                    <a:pt x="292500" y="266237"/>
                    <a:pt x="297422" y="267535"/>
                  </a:cubicBezTo>
                  <a:lnTo>
                    <a:pt x="458155" y="107162"/>
                  </a:lnTo>
                  <a:lnTo>
                    <a:pt x="454719" y="812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/>
            <a:p>
              <a:endParaRPr lang="zh-CN" altLang="en-US"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sp>
          <p:nvSpPr>
            <p:cNvPr id="17" name="i$1ïḍè">
              <a:extLst>
                <a:ext uri="{FF2B5EF4-FFF2-40B4-BE49-F238E27FC236}">
                  <a16:creationId xmlns:a16="http://schemas.microsoft.com/office/drawing/2014/main" id="{E2410CE1-5DC9-403C-82BE-A51BB0B4EB5C}"/>
                </a:ext>
              </a:extLst>
            </p:cNvPr>
            <p:cNvSpPr/>
            <p:nvPr/>
          </p:nvSpPr>
          <p:spPr bwMode="auto">
            <a:xfrm>
              <a:off x="6462356" y="3995765"/>
              <a:ext cx="446155" cy="361122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id-ID"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  <p:grpSp>
          <p:nvGrpSpPr>
            <p:cNvPr id="18" name="íṧlïḋê">
              <a:extLst>
                <a:ext uri="{FF2B5EF4-FFF2-40B4-BE49-F238E27FC236}">
                  <a16:creationId xmlns:a16="http://schemas.microsoft.com/office/drawing/2014/main" id="{6AA311E1-EE3D-4D15-8102-D9676887038C}"/>
                </a:ext>
              </a:extLst>
            </p:cNvPr>
            <p:cNvGrpSpPr/>
            <p:nvPr/>
          </p:nvGrpSpPr>
          <p:grpSpPr>
            <a:xfrm>
              <a:off x="2310131" y="2215626"/>
              <a:ext cx="1922150" cy="1572516"/>
              <a:chOff x="2310131" y="1826602"/>
              <a:chExt cx="1922150" cy="1572516"/>
            </a:xfrm>
          </p:grpSpPr>
          <p:sp>
            <p:nvSpPr>
              <p:cNvPr id="31" name="iṥḻiḓe">
                <a:extLst>
                  <a:ext uri="{FF2B5EF4-FFF2-40B4-BE49-F238E27FC236}">
                    <a16:creationId xmlns:a16="http://schemas.microsoft.com/office/drawing/2014/main" id="{B06F75D5-41AF-49CD-9929-20E4BF9C9FDC}"/>
                  </a:ext>
                </a:extLst>
              </p:cNvPr>
              <p:cNvSpPr/>
              <p:nvPr/>
            </p:nvSpPr>
            <p:spPr bwMode="auto">
              <a:xfrm>
                <a:off x="2312943" y="2202676"/>
                <a:ext cx="1739170" cy="11964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资产梳理</a:t>
                </a:r>
                <a:endParaRPr lang="en-US" altLang="zh-CN" sz="1600" dirty="0">
                  <a:latin typeface="DengXian" panose="02010600030101010101" pitchFamily="2" charset="-122"/>
                  <a:ea typeface="DengXian" panose="02010600030101010101" pitchFamily="2" charset="-122"/>
                </a:endParaRP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下线关停</a:t>
                </a:r>
                <a:endParaRPr lang="en-US" altLang="zh-CN" sz="1600" dirty="0">
                  <a:latin typeface="DengXian" panose="02010600030101010101" pitchFamily="2" charset="-122"/>
                  <a:ea typeface="DengXian" panose="02010600030101010101" pitchFamily="2" charset="-122"/>
                </a:endParaRPr>
              </a:p>
            </p:txBody>
          </p:sp>
          <p:sp>
            <p:nvSpPr>
              <p:cNvPr id="32" name="ïs1íďê">
                <a:extLst>
                  <a:ext uri="{FF2B5EF4-FFF2-40B4-BE49-F238E27FC236}">
                    <a16:creationId xmlns:a16="http://schemas.microsoft.com/office/drawing/2014/main" id="{E6418C18-6AB9-4BA3-A538-AC1764F994F3}"/>
                  </a:ext>
                </a:extLst>
              </p:cNvPr>
              <p:cNvSpPr txBox="1"/>
              <p:nvPr/>
            </p:nvSpPr>
            <p:spPr bwMode="auto">
              <a:xfrm>
                <a:off x="2310131" y="1826602"/>
                <a:ext cx="192215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梳理与排查</a:t>
                </a:r>
                <a:endParaRPr lang="en-US" altLang="zh-CN" sz="2000" b="1" dirty="0">
                  <a:latin typeface="DengXian" panose="02010600030101010101" pitchFamily="2" charset="-122"/>
                  <a:ea typeface="DengXian" panose="02010600030101010101" pitchFamily="2" charset="-122"/>
                </a:endParaRPr>
              </a:p>
            </p:txBody>
          </p:sp>
        </p:grp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B0581299-2E88-42CF-B76E-AB307D793B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30506" y="3616069"/>
              <a:ext cx="2193654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íSľíḑê">
              <a:extLst>
                <a:ext uri="{FF2B5EF4-FFF2-40B4-BE49-F238E27FC236}">
                  <a16:creationId xmlns:a16="http://schemas.microsoft.com/office/drawing/2014/main" id="{4391C663-9D07-4DB7-8825-0C1D95BC6FF2}"/>
                </a:ext>
              </a:extLst>
            </p:cNvPr>
            <p:cNvSpPr txBox="1"/>
            <p:nvPr/>
          </p:nvSpPr>
          <p:spPr bwMode="auto">
            <a:xfrm>
              <a:off x="5616988" y="3471429"/>
              <a:ext cx="958024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 lnSpcReduction="10000"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 dirty="0">
                  <a:latin typeface="DengXian" panose="02010600030101010101" pitchFamily="2" charset="-122"/>
                  <a:ea typeface="DengXian" panose="02010600030101010101" pitchFamily="2" charset="-122"/>
                </a:rPr>
                <a:t>系统</a:t>
              </a:r>
              <a:endParaRPr lang="en-US" altLang="zh-CN" sz="2000" b="1" dirty="0">
                <a:latin typeface="DengXian" panose="02010600030101010101" pitchFamily="2" charset="-122"/>
                <a:ea typeface="DengXian" panose="02010600030101010101" pitchFamily="2" charset="-122"/>
              </a:endParaRPr>
            </a:p>
          </p:txBody>
        </p:sp>
      </p:grpSp>
      <p:sp>
        <p:nvSpPr>
          <p:cNvPr id="33" name="iṥḻiḓe">
            <a:extLst>
              <a:ext uri="{FF2B5EF4-FFF2-40B4-BE49-F238E27FC236}">
                <a16:creationId xmlns:a16="http://schemas.microsoft.com/office/drawing/2014/main" id="{B06F75D5-41AF-49CD-9929-20E4BF9C9FDC}"/>
              </a:ext>
            </a:extLst>
          </p:cNvPr>
          <p:cNvSpPr/>
          <p:nvPr/>
        </p:nvSpPr>
        <p:spPr bwMode="auto">
          <a:xfrm>
            <a:off x="1979568" y="4252942"/>
            <a:ext cx="1739170" cy="1196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排查现有配置</a:t>
            </a:r>
            <a:endParaRPr lang="en-US" altLang="zh-CN" sz="1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协调厂商借用</a:t>
            </a:r>
            <a:endParaRPr lang="en-US" altLang="zh-CN" sz="1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34" name="ïs1íďê">
            <a:extLst>
              <a:ext uri="{FF2B5EF4-FFF2-40B4-BE49-F238E27FC236}">
                <a16:creationId xmlns:a16="http://schemas.microsoft.com/office/drawing/2014/main" id="{E6418C18-6AB9-4BA3-A538-AC1764F994F3}"/>
              </a:ext>
            </a:extLst>
          </p:cNvPr>
          <p:cNvSpPr txBox="1"/>
          <p:nvPr/>
        </p:nvSpPr>
        <p:spPr bwMode="auto">
          <a:xfrm>
            <a:off x="1959251" y="3820926"/>
            <a:ext cx="192215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latin typeface="DengXian" panose="02010600030101010101" pitchFamily="2" charset="-122"/>
                <a:ea typeface="DengXian" panose="02010600030101010101" pitchFamily="2" charset="-122"/>
              </a:rPr>
              <a:t>防护设备部署</a:t>
            </a:r>
            <a:endParaRPr lang="en-US" altLang="zh-CN" sz="20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35" name="iṥḻiḓe">
            <a:extLst>
              <a:ext uri="{FF2B5EF4-FFF2-40B4-BE49-F238E27FC236}">
                <a16:creationId xmlns:a16="http://schemas.microsoft.com/office/drawing/2014/main" id="{B06F75D5-41AF-49CD-9929-20E4BF9C9FDC}"/>
              </a:ext>
            </a:extLst>
          </p:cNvPr>
          <p:cNvSpPr/>
          <p:nvPr/>
        </p:nvSpPr>
        <p:spPr bwMode="auto">
          <a:xfrm>
            <a:off x="7829092" y="2351670"/>
            <a:ext cx="1919338" cy="1196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漏洞扫描与修复</a:t>
            </a:r>
            <a:endParaRPr lang="en-US" altLang="zh-CN" sz="1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弱口令排查</a:t>
            </a:r>
            <a:endParaRPr lang="en-US" altLang="zh-CN" sz="1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蓝队模拟入侵</a:t>
            </a:r>
            <a:endParaRPr lang="en-US" altLang="zh-CN" sz="16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36" name="ïs1íďê">
            <a:extLst>
              <a:ext uri="{FF2B5EF4-FFF2-40B4-BE49-F238E27FC236}">
                <a16:creationId xmlns:a16="http://schemas.microsoft.com/office/drawing/2014/main" id="{E6418C18-6AB9-4BA3-A538-AC1764F994F3}"/>
              </a:ext>
            </a:extLst>
          </p:cNvPr>
          <p:cNvSpPr txBox="1"/>
          <p:nvPr/>
        </p:nvSpPr>
        <p:spPr bwMode="auto">
          <a:xfrm>
            <a:off x="7826280" y="1975596"/>
            <a:ext cx="192215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latin typeface="DengXian" panose="02010600030101010101" pitchFamily="2" charset="-122"/>
                <a:ea typeface="DengXian" panose="02010600030101010101" pitchFamily="2" charset="-122"/>
              </a:rPr>
              <a:t>安全评估</a:t>
            </a:r>
            <a:endParaRPr lang="en-US" altLang="zh-CN" sz="20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B0581299-2E88-42CF-B76E-AB307D793B2F}"/>
              </a:ext>
            </a:extLst>
          </p:cNvPr>
          <p:cNvCxnSpPr>
            <a:cxnSpLocks/>
          </p:cNvCxnSpPr>
          <p:nvPr/>
        </p:nvCxnSpPr>
        <p:spPr>
          <a:xfrm flipH="1">
            <a:off x="1434465" y="3425569"/>
            <a:ext cx="2193654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iṥḻiḓe">
            <a:extLst>
              <a:ext uri="{FF2B5EF4-FFF2-40B4-BE49-F238E27FC236}">
                <a16:creationId xmlns:a16="http://schemas.microsoft.com/office/drawing/2014/main" id="{B06F75D5-41AF-49CD-9929-20E4BF9C9FDC}"/>
              </a:ext>
            </a:extLst>
          </p:cNvPr>
          <p:cNvSpPr/>
          <p:nvPr/>
        </p:nvSpPr>
        <p:spPr bwMode="auto">
          <a:xfrm>
            <a:off x="7865958" y="4097363"/>
            <a:ext cx="2275362" cy="1196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内部会议</a:t>
            </a:r>
            <a:endParaRPr lang="en-US" altLang="zh-CN" sz="1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与各厂商提前沟通</a:t>
            </a:r>
            <a:endParaRPr lang="en-US" altLang="zh-CN" sz="1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开会宣贯</a:t>
            </a:r>
            <a:endParaRPr lang="en-US" altLang="zh-CN" sz="16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1" name="ïs1íďê">
            <a:extLst>
              <a:ext uri="{FF2B5EF4-FFF2-40B4-BE49-F238E27FC236}">
                <a16:creationId xmlns:a16="http://schemas.microsoft.com/office/drawing/2014/main" id="{E6418C18-6AB9-4BA3-A538-AC1764F994F3}"/>
              </a:ext>
            </a:extLst>
          </p:cNvPr>
          <p:cNvSpPr txBox="1"/>
          <p:nvPr/>
        </p:nvSpPr>
        <p:spPr bwMode="auto">
          <a:xfrm>
            <a:off x="7863146" y="3721289"/>
            <a:ext cx="192215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latin typeface="DengXian" panose="02010600030101010101" pitchFamily="2" charset="-122"/>
                <a:ea typeface="DengXian" panose="02010600030101010101" pitchFamily="2" charset="-122"/>
              </a:rPr>
              <a:t>人员组织</a:t>
            </a:r>
            <a:endParaRPr lang="en-US" altLang="zh-CN" sz="20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1576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防护设备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213AF98-5DBC-C443-8855-95C59015C8D6}"/>
              </a:ext>
            </a:extLst>
          </p:cNvPr>
          <p:cNvSpPr txBox="1"/>
          <p:nvPr/>
        </p:nvSpPr>
        <p:spPr>
          <a:xfrm>
            <a:off x="7647347" y="1862253"/>
            <a:ext cx="2966225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DengXian" panose="02010600030101010101" pitchFamily="2" charset="-122"/>
                <a:ea typeface="DengXian" panose="02010600030101010101" pitchFamily="2" charset="-122"/>
              </a:rPr>
              <a:t>检测类：</a:t>
            </a:r>
            <a:endParaRPr kumimoji="1" lang="en-US" altLang="zh-CN" sz="28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Web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 防火墙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网络入侵检测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文件沙箱</a:t>
            </a:r>
            <a:endParaRPr kumimoji="1" lang="en-US" altLang="zh-CN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HIDS</a:t>
            </a:r>
          </a:p>
          <a:p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sz="2800" dirty="0">
                <a:latin typeface="DengXian" panose="02010600030101010101" pitchFamily="2" charset="-122"/>
                <a:ea typeface="DengXian" panose="02010600030101010101" pitchFamily="2" charset="-122"/>
              </a:rPr>
              <a:t>溯源类：</a:t>
            </a:r>
            <a:endParaRPr kumimoji="1" lang="en-US" altLang="zh-CN" sz="28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蜜罐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</a:rPr>
              <a:t>威胁情报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全流量</a:t>
            </a:r>
            <a:endParaRPr kumimoji="1" lang="en-US" altLang="zh-CN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A21CDF9-C731-2344-8F93-A05750335A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5421352"/>
              </p:ext>
            </p:extLst>
          </p:nvPr>
        </p:nvGraphicFramePr>
        <p:xfrm>
          <a:off x="1270861" y="2333274"/>
          <a:ext cx="545718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4734">
                  <a:extLst>
                    <a:ext uri="{9D8B030D-6E8A-4147-A177-3AD203B41FA5}">
                      <a16:colId xmlns:a16="http://schemas.microsoft.com/office/drawing/2014/main" val="404278896"/>
                    </a:ext>
                  </a:extLst>
                </a:gridCol>
                <a:gridCol w="3642454">
                  <a:extLst>
                    <a:ext uri="{9D8B030D-6E8A-4147-A177-3AD203B41FA5}">
                      <a16:colId xmlns:a16="http://schemas.microsoft.com/office/drawing/2014/main" val="4440908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设备类型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功能介绍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60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WAF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Web</a:t>
                      </a:r>
                      <a:r>
                        <a:rPr lang="zh-CN" altLang="en-US" dirty="0"/>
                        <a:t> 应用防护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251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攻击流量监测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446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文件沙箱，动静态分析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882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全流量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0142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ESPC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SOC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666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蜜罐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捕捉攻击者行为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886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HIDS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终端攻击行为检测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9408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158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攻击行为分析</a:t>
            </a:r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4226689752"/>
              </p:ext>
            </p:extLst>
          </p:nvPr>
        </p:nvGraphicFramePr>
        <p:xfrm>
          <a:off x="2212830" y="1417350"/>
          <a:ext cx="8088458" cy="4716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82708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总结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提前研究护网规则做好功课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避免低级问题出现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保障事件上报流程顺畅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保障防守路径日志及防护手段完善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分行出口严格管控，敲醒警钟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在基础保障基础上，有所展示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5456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04509" y="1969514"/>
            <a:ext cx="7287491" cy="1575352"/>
          </a:xfrm>
        </p:spPr>
        <p:txBody>
          <a:bodyPr>
            <a:normAutofit/>
          </a:bodyPr>
          <a:lstStyle/>
          <a:p>
            <a:pPr algn="r">
              <a:lnSpc>
                <a:spcPct val="100000"/>
              </a:lnSpc>
            </a:pP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谢谢聆听！</a:t>
            </a:r>
          </a:p>
        </p:txBody>
      </p:sp>
    </p:spTree>
    <p:extLst>
      <p:ext uri="{BB962C8B-B14F-4D97-AF65-F5344CB8AC3E}">
        <p14:creationId xmlns:p14="http://schemas.microsoft.com/office/powerpoint/2010/main" val="417111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931804" y="2140634"/>
            <a:ext cx="4328391" cy="108773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800" dirty="0">
                <a:latin typeface="DengXian" panose="02010600030101010101" pitchFamily="2" charset="-122"/>
                <a:ea typeface="DengXian" panose="02010600030101010101" pitchFamily="2" charset="-122"/>
              </a:rPr>
              <a:t>护网简介</a:t>
            </a:r>
            <a:endParaRPr lang="en-US" altLang="zh-CN" sz="48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5285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65C917-F97B-AD40-8F44-9A2C99B5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护网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2018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51639F-D6E5-CB4E-BBFE-6C5A9EF0D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996"/>
            <a:ext cx="10683240" cy="516587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68B92E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攻击方不会守规矩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：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12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天，攻击时间段</a:t>
            </a:r>
            <a:r>
              <a:rPr kumimoji="1" lang="zh-Hans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，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工作日的 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9</a:t>
            </a:r>
            <a:r>
              <a:rPr kumimoji="1" lang="en-US" altLang="zh-Han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:00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-1</a:t>
            </a:r>
            <a:r>
              <a:rPr kumimoji="1" lang="en-US" altLang="zh-Han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7:00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；实际上攻击方不会遵守时间规则，晚上和周末均会攻击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kumimoji="1" lang="en-US" altLang="zh-CN" sz="2400" b="1" dirty="0">
              <a:solidFill>
                <a:srgbClr val="68B92E"/>
              </a:solidFill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68B92E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企业提交目标系统的意义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：若目标系统被攻破，该企业护网失败</a:t>
            </a:r>
          </a:p>
          <a:p>
            <a:pPr>
              <a:lnSpc>
                <a:spcPct val="150000"/>
              </a:lnSpc>
            </a:pPr>
            <a:endParaRPr kumimoji="1" lang="en-US" altLang="zh-CN" sz="2400" b="1" dirty="0">
              <a:solidFill>
                <a:srgbClr val="68B92E"/>
              </a:solidFill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68B92E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攻击方式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：远程网络入侵为主、</a:t>
            </a:r>
            <a:r>
              <a:rPr kumimoji="1" lang="zh-CN" altLang="en-US" sz="2400" b="1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现场社工可能存在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4313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8EBBC86-A6CA-6244-863A-89A8D8797E16}"/>
              </a:ext>
            </a:extLst>
          </p:cNvPr>
          <p:cNvSpPr txBox="1">
            <a:spLocks/>
          </p:cNvSpPr>
          <p:nvPr/>
        </p:nvSpPr>
        <p:spPr>
          <a:xfrm>
            <a:off x="1278038" y="1220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护网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2</a:t>
            </a:r>
            <a:r>
              <a:rPr kumimoji="1" lang="en-US" altLang="zh-Han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018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</a:t>
            </a:r>
            <a:r>
              <a:rPr kumimoji="1" lang="en-US" altLang="zh-Han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—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攻击方规则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A199BFF-FAD5-7645-9807-E1B81EE6775C}"/>
              </a:ext>
            </a:extLst>
          </p:cNvPr>
          <p:cNvSpPr txBox="1">
            <a:spLocks/>
          </p:cNvSpPr>
          <p:nvPr/>
        </p:nvSpPr>
        <p:spPr>
          <a:xfrm>
            <a:off x="978877" y="1250671"/>
            <a:ext cx="10515600" cy="54103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444500" indent="-4445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68B92E"/>
              </a:buClr>
              <a:buSzPct val="90000"/>
              <a:buFont typeface="Wingdings" panose="05000000000000000000" pitchFamily="2" charset="2"/>
              <a:buChar char="p"/>
              <a:defRPr sz="28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发现漏洞不得分，利用漏洞获取权限、数据、应用访问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/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管理权限才能得分：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 lvl="1">
              <a:lnSpc>
                <a:spcPct val="110000"/>
              </a:lnSpc>
              <a:buFont typeface="Wingdings" pitchFamily="2" charset="2"/>
              <a:buChar char="ü"/>
            </a:pP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系统层权限（服务器、终端机等操作系统权限），设备管理权限（路由器、交换机、防火墙、</a:t>
            </a:r>
            <a:r>
              <a:rPr kumimoji="1" lang="zh-CN" altLang="en-US" sz="20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打卡机、网络电话、智能电视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等设备）</a:t>
            </a:r>
            <a:endParaRPr kumimoji="1" lang="en-US" altLang="zh-CN" sz="20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 lvl="1">
              <a:lnSpc>
                <a:spcPct val="110000"/>
              </a:lnSpc>
              <a:buFont typeface="Wingdings" pitchFamily="2" charset="2"/>
              <a:buChar char="ü"/>
            </a:pP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数据库、</a:t>
            </a:r>
            <a:r>
              <a:rPr kumimoji="1" lang="zh-CN" altLang="en-US" sz="20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服务器上敏感文件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（数据库账户、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SQL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注入出数据、图纸等）</a:t>
            </a:r>
            <a:endParaRPr kumimoji="1" lang="en-US" altLang="zh-CN" sz="20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 lvl="1">
              <a:lnSpc>
                <a:spcPct val="110000"/>
              </a:lnSpc>
              <a:buFont typeface="Wingdings" pitchFamily="2" charset="2"/>
              <a:buChar char="ü"/>
            </a:pPr>
            <a:r>
              <a:rPr kumimoji="1" lang="zh-CN" altLang="en-US" sz="20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业务应用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访问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/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管理权限（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web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后台</a:t>
            </a:r>
            <a:r>
              <a:rPr kumimoji="1" lang="zh-Hans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、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数据库、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ftp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账户、邮箱等）</a:t>
            </a:r>
            <a:endParaRPr kumimoji="1" lang="en-US" altLang="zh-CN" sz="20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所有带有目标企业 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title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，</a:t>
            </a:r>
            <a:r>
              <a:rPr kumimoji="1" lang="en-US" altLang="zh-CN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logo</a:t>
            </a: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的资产均得分，也会扣相应分数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额外有 </a:t>
            </a:r>
            <a:r>
              <a:rPr kumimoji="1" lang="en-US" altLang="zh-CN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1</a:t>
            </a:r>
            <a:r>
              <a:rPr kumimoji="1" lang="zh-CN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个非常重要系统列表</a:t>
            </a:r>
            <a:r>
              <a:rPr kumimoji="1" lang="zh-CN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，若被选择进入，则企业成为所有攻击队伍的目标</a:t>
            </a:r>
            <a:endParaRPr kumimoji="1" lang="en-US" altLang="zh-CN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     </a:t>
            </a:r>
            <a:r>
              <a:rPr kumimoji="1" lang="zh-CN" altLang="en-US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国家电网的配电自动化系统、工商银行的核心业务系统、华电集团的分散控制系统 </a:t>
            </a:r>
            <a:r>
              <a:rPr kumimoji="1" lang="en-US" altLang="zh-CN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DCS</a:t>
            </a:r>
            <a:r>
              <a:rPr kumimoji="1" lang="zh-Hans" altLang="en-US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、</a:t>
            </a:r>
            <a:r>
              <a:rPr kumimoji="1" lang="zh-CN" altLang="en-US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中石油的油气调控系统、铁路总公司的郑州局集团公司列车调度指挥系统</a:t>
            </a:r>
            <a:r>
              <a:rPr kumimoji="1" lang="en-US" altLang="zh-CN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/</a:t>
            </a:r>
            <a:r>
              <a:rPr kumimoji="1" lang="zh-CN" altLang="en-US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调度集中系统</a:t>
            </a:r>
            <a:endParaRPr kumimoji="1" lang="en-US" altLang="zh-CN" sz="22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24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明确规定了攻击方不允许搞破坏</a:t>
            </a:r>
            <a:endParaRPr kumimoji="1" lang="en-US" altLang="zh-CN" sz="24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sz="18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禁止行为：</a:t>
            </a:r>
            <a:r>
              <a:rPr kumimoji="1" lang="en-US" altLang="zh-CN" sz="1800" dirty="0" err="1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DoS</a:t>
            </a:r>
            <a:r>
              <a:rPr kumimoji="1" lang="zh-CN" altLang="en-US" sz="18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，</a:t>
            </a:r>
            <a:r>
              <a:rPr kumimoji="1" lang="en-US" altLang="zh-CN" sz="18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ARP</a:t>
            </a:r>
            <a:r>
              <a:rPr kumimoji="1" lang="zh-CN" altLang="en-US" sz="18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、</a:t>
            </a:r>
            <a:r>
              <a:rPr kumimoji="1" lang="en-US" altLang="zh-CN" sz="18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DHCP</a:t>
            </a:r>
            <a:r>
              <a:rPr kumimoji="1" lang="zh-CN" altLang="en-US" sz="18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欺骗，</a:t>
            </a:r>
            <a:r>
              <a:rPr kumimoji="1" lang="en-US" altLang="zh-CN" sz="18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DNS</a:t>
            </a:r>
            <a:r>
              <a:rPr kumimoji="1" lang="zh-CN" altLang="en-US" sz="18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劫持，收买目标人员，物理攻击等</a:t>
            </a:r>
            <a:endParaRPr kumimoji="1" lang="en-US" altLang="zh-CN" sz="18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58308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护网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2</a:t>
            </a:r>
            <a:r>
              <a:rPr kumimoji="1" lang="en-US" altLang="zh-Han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018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</a:t>
            </a:r>
            <a:r>
              <a:rPr kumimoji="1" lang="en-US" altLang="zh-Han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—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防守方规则</a:t>
            </a:r>
            <a:endParaRPr lang="zh-CN" altLang="en-US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FE09A3B-9CD4-3F4B-A755-BF08FE8FF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0029" y="1872342"/>
            <a:ext cx="10515600" cy="434682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每个目标企业基础分为 </a:t>
            </a:r>
            <a:r>
              <a:rPr kumimoji="1" lang="en-US" altLang="zh-CN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5000 </a:t>
            </a:r>
            <a:r>
              <a:rPr kumimoji="1" lang="zh-CN" altLang="en-US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分，在此基础上加减分</a:t>
            </a:r>
            <a:endParaRPr kumimoji="1" lang="en-US" altLang="zh-CN" sz="22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维持在原分数名次会很低，拿分很重要</a:t>
            </a:r>
            <a:endParaRPr kumimoji="1" lang="en-US" altLang="zh-CN" sz="20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kumimoji="1" lang="en-US" altLang="zh-CN" sz="22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攻击方提交报告 </a:t>
            </a:r>
            <a:r>
              <a:rPr kumimoji="1" lang="en-US" altLang="zh-CN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1</a:t>
            </a:r>
            <a:r>
              <a:rPr kumimoji="1" lang="zh-CN" altLang="en-US" sz="2200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小时内，防守方发现来自攻击方的行为并上报，将不扣分；</a:t>
            </a:r>
            <a:endParaRPr kumimoji="1" lang="en-US" altLang="zh-CN" sz="2200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实际上攻击方不会立马提交成果，要么目标拿到满分之后提交，要么最后一天才会提交</a:t>
            </a:r>
          </a:p>
        </p:txBody>
      </p:sp>
    </p:spTree>
    <p:extLst>
      <p:ext uri="{BB962C8B-B14F-4D97-AF65-F5344CB8AC3E}">
        <p14:creationId xmlns:p14="http://schemas.microsoft.com/office/powerpoint/2010/main" val="67636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护网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2</a:t>
            </a:r>
            <a:r>
              <a:rPr kumimoji="1" lang="en-US" altLang="zh-Han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018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</a:t>
            </a:r>
            <a:r>
              <a:rPr kumimoji="1" lang="en-US" altLang="zh-Han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—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防守方规则</a:t>
            </a:r>
            <a:endParaRPr lang="zh-CN" altLang="en-US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7684023"/>
              </p:ext>
            </p:extLst>
          </p:nvPr>
        </p:nvGraphicFramePr>
        <p:xfrm>
          <a:off x="1022195" y="1058265"/>
          <a:ext cx="10147609" cy="5068030"/>
        </p:xfrm>
        <a:graphic>
          <a:graphicData uri="http://schemas.openxmlformats.org/drawingml/2006/table">
            <a:tbl>
              <a:tblPr/>
              <a:tblGrid>
                <a:gridCol w="1263096">
                  <a:extLst>
                    <a:ext uri="{9D8B030D-6E8A-4147-A177-3AD203B41FA5}">
                      <a16:colId xmlns:a16="http://schemas.microsoft.com/office/drawing/2014/main" val="650323063"/>
                    </a:ext>
                  </a:extLst>
                </a:gridCol>
                <a:gridCol w="2594181">
                  <a:extLst>
                    <a:ext uri="{9D8B030D-6E8A-4147-A177-3AD203B41FA5}">
                      <a16:colId xmlns:a16="http://schemas.microsoft.com/office/drawing/2014/main" val="3532376059"/>
                    </a:ext>
                  </a:extLst>
                </a:gridCol>
                <a:gridCol w="3145166">
                  <a:extLst>
                    <a:ext uri="{9D8B030D-6E8A-4147-A177-3AD203B41FA5}">
                      <a16:colId xmlns:a16="http://schemas.microsoft.com/office/drawing/2014/main" val="3949963704"/>
                    </a:ext>
                  </a:extLst>
                </a:gridCol>
                <a:gridCol w="3145166">
                  <a:extLst>
                    <a:ext uri="{9D8B030D-6E8A-4147-A177-3AD203B41FA5}">
                      <a16:colId xmlns:a16="http://schemas.microsoft.com/office/drawing/2014/main" val="2664459335"/>
                    </a:ext>
                  </a:extLst>
                </a:gridCol>
              </a:tblGrid>
              <a:tr h="21714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 dirty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减分项</a:t>
                      </a:r>
                    </a:p>
                  </a:txBody>
                  <a:tcPr marL="9176" marR="9176" marT="91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700" b="0" i="0" u="none" strike="noStrike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+mn-ea"/>
                        <a:sym typeface="+mn-lt"/>
                      </a:endParaRPr>
                    </a:p>
                  </a:txBody>
                  <a:tcPr marL="9176" marR="9176" marT="91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700" b="0" i="0" u="none" strike="noStrike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+mn-ea"/>
                        <a:sym typeface="+mn-lt"/>
                      </a:endParaRPr>
                    </a:p>
                  </a:txBody>
                  <a:tcPr marL="9176" marR="9176" marT="91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+mn-ea"/>
                        <a:sym typeface="+mn-lt"/>
                      </a:endParaRPr>
                    </a:p>
                  </a:txBody>
                  <a:tcPr marL="9176" marR="9176" marT="91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8964142"/>
                  </a:ext>
                </a:extLst>
              </a:tr>
              <a:tr h="20337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类型</a:t>
                      </a:r>
                    </a:p>
                  </a:txBody>
                  <a:tcPr marL="9176" marR="9176" marT="91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分类</a:t>
                      </a:r>
                    </a:p>
                  </a:txBody>
                  <a:tcPr marL="9176" marR="9176" marT="91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赋值</a:t>
                      </a:r>
                    </a:p>
                  </a:txBody>
                  <a:tcPr marL="9176" marR="9176" marT="91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备注</a:t>
                      </a:r>
                    </a:p>
                  </a:txBody>
                  <a:tcPr marL="9176" marR="9176" marT="91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8089265"/>
                  </a:ext>
                </a:extLst>
              </a:tr>
              <a:tr h="370502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获取权限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被获取终端计算机权限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10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台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200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9984887"/>
                  </a:ext>
                </a:extLst>
              </a:tr>
              <a:tr h="43428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被获取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webshell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权限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20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个，特别重要的附加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20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300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2889292"/>
                  </a:ext>
                </a:extLst>
              </a:tr>
              <a:tr h="109176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被获取业务内网邮箱、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FTP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应用、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WEB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应用系统、数据库远程访问、互联网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VPN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接入系统的账号密码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普通权限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20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  <a:b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</a:b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管理员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60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  <a:b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</a:b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特别重要的，附加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60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同一设备两种权限扣分取高值，累计不超过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800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3195143"/>
                  </a:ext>
                </a:extLst>
              </a:tr>
              <a:tr h="86856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被获取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WEB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应用系统服务器、邮件服务器、数据库服务器等权限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普通权限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60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  <a:b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</a:b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管理员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100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  <a:b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</a:b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特别重要的，附加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100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两种权限扣分取高值，累计不超过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1200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664174"/>
                  </a:ext>
                </a:extLst>
              </a:tr>
              <a:tr h="43428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被获取域控服务器权限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管理员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300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分，特别重要的，附加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300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3000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5404235"/>
                  </a:ext>
                </a:extLst>
              </a:tr>
              <a:tr h="86856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被获取路由器、交换机、防火墙等网络设备权限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接入层：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50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b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</a:b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汇聚层：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100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b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</a:b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特别重要的，附加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100-200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1000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44043"/>
                  </a:ext>
                </a:extLst>
              </a:tr>
              <a:tr h="37050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被获取其他设备权限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700" b="0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由裁判组核定</a:t>
                      </a:r>
                    </a:p>
                  </a:txBody>
                  <a:tcPr marL="9176" marR="9176" marT="91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6662823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911FA542-DB39-5640-9DF9-6E5EEDE718C8}"/>
              </a:ext>
            </a:extLst>
          </p:cNvPr>
          <p:cNvSpPr txBox="1"/>
          <p:nvPr/>
        </p:nvSpPr>
        <p:spPr>
          <a:xfrm>
            <a:off x="1022195" y="6126295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数据、敏感信息无明确扣分规则</a:t>
            </a:r>
          </a:p>
        </p:txBody>
      </p:sp>
    </p:spTree>
    <p:extLst>
      <p:ext uri="{BB962C8B-B14F-4D97-AF65-F5344CB8AC3E}">
        <p14:creationId xmlns:p14="http://schemas.microsoft.com/office/powerpoint/2010/main" val="363831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AB4213-FA23-9245-978C-06D27465E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抗减分的一些技巧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C6C027-7ECD-7D4F-94D8-D360635F0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1858" y="1580606"/>
            <a:ext cx="10051942" cy="4596357"/>
          </a:xfrm>
        </p:spPr>
        <p:txBody>
          <a:bodyPr>
            <a:normAutofit lnSpcReduction="10000"/>
          </a:bodyPr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前提：公安部会将扣分项细节下发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非所属资产（合作企业运营的资产带了行方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logo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，之前属于现在不属于的资产等）一定要上诉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裁判认为是敏感数据的非数据库扣分项要选择性上诉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某些测试、调试接口是否为沙箱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若攻击方提供的报告是内网资产，要求证明是我方资产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规则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严谨态度</a:t>
            </a:r>
            <a:endParaRPr kumimoji="1"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1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无确凿证据绝不承认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AFE07C3-2AC0-224C-AB0A-E98034DA0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308" y="1169349"/>
            <a:ext cx="8465384" cy="532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32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护网 </a:t>
            </a:r>
            <a:r>
              <a:rPr kumimoji="1" lang="en-US" altLang="zh-CN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2</a:t>
            </a:r>
            <a:r>
              <a:rPr kumimoji="1" lang="en-US" altLang="zh-Han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018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</a:t>
            </a:r>
            <a:r>
              <a:rPr kumimoji="1" lang="en-US" altLang="zh-Han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—</a:t>
            </a:r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  <a:cs typeface="+mn-ea"/>
                <a:sym typeface="+mn-lt"/>
              </a:rPr>
              <a:t> 防守方规则</a:t>
            </a:r>
            <a:endParaRPr lang="zh-CN" altLang="en-US" dirty="0">
              <a:latin typeface="DengXian" panose="02010600030101010101" pitchFamily="2" charset="-122"/>
              <a:ea typeface="DengXian" panose="02010600030101010101" pitchFamily="2" charset="-122"/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/>
          </p:nvPr>
        </p:nvGraphicFramePr>
        <p:xfrm>
          <a:off x="398241" y="1054893"/>
          <a:ext cx="11395517" cy="5571795"/>
        </p:xfrm>
        <a:graphic>
          <a:graphicData uri="http://schemas.openxmlformats.org/drawingml/2006/table">
            <a:tbl>
              <a:tblPr/>
              <a:tblGrid>
                <a:gridCol w="1363444">
                  <a:extLst>
                    <a:ext uri="{9D8B030D-6E8A-4147-A177-3AD203B41FA5}">
                      <a16:colId xmlns:a16="http://schemas.microsoft.com/office/drawing/2014/main" val="4036995919"/>
                    </a:ext>
                  </a:extLst>
                </a:gridCol>
                <a:gridCol w="3760233">
                  <a:extLst>
                    <a:ext uri="{9D8B030D-6E8A-4147-A177-3AD203B41FA5}">
                      <a16:colId xmlns:a16="http://schemas.microsoft.com/office/drawing/2014/main" val="1269068340"/>
                    </a:ext>
                  </a:extLst>
                </a:gridCol>
                <a:gridCol w="2081045">
                  <a:extLst>
                    <a:ext uri="{9D8B030D-6E8A-4147-A177-3AD203B41FA5}">
                      <a16:colId xmlns:a16="http://schemas.microsoft.com/office/drawing/2014/main" val="927302697"/>
                    </a:ext>
                  </a:extLst>
                </a:gridCol>
                <a:gridCol w="4190795">
                  <a:extLst>
                    <a:ext uri="{9D8B030D-6E8A-4147-A177-3AD203B41FA5}">
                      <a16:colId xmlns:a16="http://schemas.microsoft.com/office/drawing/2014/main" val="1232882367"/>
                    </a:ext>
                  </a:extLst>
                </a:gridCol>
              </a:tblGrid>
              <a:tr h="20554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加分项</a:t>
                      </a:r>
                    </a:p>
                  </a:txBody>
                  <a:tcPr marL="8476" marR="8476" marT="84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700" b="0" i="0" u="none" strike="noStrike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+mn-ea"/>
                        <a:sym typeface="+mn-lt"/>
                      </a:endParaRPr>
                    </a:p>
                  </a:txBody>
                  <a:tcPr marL="8476" marR="8476" marT="84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+mn-ea"/>
                        <a:sym typeface="+mn-lt"/>
                      </a:endParaRPr>
                    </a:p>
                  </a:txBody>
                  <a:tcPr marL="8476" marR="8476" marT="84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700" b="0" i="0" u="none" strike="noStrike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  <a:cs typeface="+mn-ea"/>
                        <a:sym typeface="+mn-lt"/>
                      </a:endParaRPr>
                    </a:p>
                  </a:txBody>
                  <a:tcPr marL="8476" marR="8476" marT="84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1278946"/>
                  </a:ext>
                </a:extLst>
              </a:tr>
              <a:tr h="18685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工作阶段</a:t>
                      </a:r>
                    </a:p>
                  </a:txBody>
                  <a:tcPr marL="8476" marR="8476" marT="84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得分标准</a:t>
                      </a:r>
                    </a:p>
                  </a:txBody>
                  <a:tcPr marL="8476" marR="8476" marT="84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赋值</a:t>
                      </a:r>
                    </a:p>
                  </a:txBody>
                  <a:tcPr marL="8476" marR="8476" marT="84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备注</a:t>
                      </a:r>
                    </a:p>
                  </a:txBody>
                  <a:tcPr marL="8476" marR="8476" marT="847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405231"/>
                  </a:ext>
                </a:extLst>
              </a:tr>
              <a:tr h="345338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发现攻击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发现木马攻击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50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得分累计不超过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500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分，提交拦截证据截图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5782682"/>
                  </a:ext>
                </a:extLst>
              </a:tr>
              <a:tr h="4110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发现钓鱼邮件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20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得分累计不超过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200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分，提交分析报告和</a:t>
                      </a:r>
                      <a:r>
                        <a:rPr lang="en-US" altLang="zh-CN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eml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格式文件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5248759"/>
                  </a:ext>
                </a:extLst>
              </a:tr>
              <a:tr h="41108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发现漏洞攻击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50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得分累计不超过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500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分，提交分析报告和攻击负载附件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43094"/>
                  </a:ext>
                </a:extLst>
              </a:tr>
              <a:tr h="34533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发现其他攻击（工控系统等）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由裁判组核定给分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6869161"/>
                  </a:ext>
                </a:extLst>
              </a:tr>
              <a:tr h="51333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消除威胁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处置 </a:t>
                      </a:r>
                      <a:r>
                        <a:rPr lang="en-US" altLang="zh-CN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webshell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木马或主机木马程序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50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得分累计不超过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500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分，提交分析报告，包括木马样本及分析报告、控制流量证据等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9209641"/>
                  </a:ext>
                </a:extLst>
              </a:tr>
              <a:tr h="61663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处置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web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系统、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FTP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等异常新增账号，处置被爆破账号密码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20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得分累计不超过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200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分，提交分析报告，包括账号异常登陆源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IP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、审计日志证据、异常登陆流量证据等。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0040095"/>
                  </a:ext>
                </a:extLst>
              </a:tr>
              <a:tr h="61663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处置主机异常新增账号，处置被爆破账号密码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50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个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得分累计不超过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500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分，提交分析报告，包括账号异常登陆源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IP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、系统审计日志证据、异常登陆流量证据等。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8444353"/>
                  </a:ext>
                </a:extLst>
              </a:tr>
              <a:tr h="34533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消除其他威胁（工控系统等）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/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由裁判组核定给分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5512931"/>
                  </a:ext>
                </a:extLst>
              </a:tr>
              <a:tr h="84932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配合应急处置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积极配合应急组工作，根据线索能快速准确定位受害系统，能提供充分的日志记录，配合执法机关固定证据完成勘验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高效完成：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+300</a:t>
                      </a:r>
                      <a:b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</a:b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一般：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+200</a:t>
                      </a:r>
                      <a:b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</a:b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差：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-100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最高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300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分，最低 </a:t>
                      </a:r>
                      <a:r>
                        <a:rPr lang="en-US" altLang="zh-C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-100</a:t>
                      </a:r>
                      <a:r>
                        <a:rPr lang="zh-CN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  <a:cs typeface="+mn-ea"/>
                          <a:sym typeface="+mn-lt"/>
                        </a:rPr>
                        <a:t> 分</a:t>
                      </a:r>
                    </a:p>
                  </a:txBody>
                  <a:tcPr marL="8476" marR="8476" marT="84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13755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341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8a08076b-9922-4a86-aa2d-30fbbd6eb1f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49dc07a-bdf5-4436-b0b0-7fa97dbacb37"/>
</p:tagLst>
</file>

<file path=ppt/theme/theme1.xml><?xml version="1.0" encoding="utf-8"?>
<a:theme xmlns:a="http://schemas.openxmlformats.org/drawingml/2006/main" name="Office 主题​​">
  <a:themeElements>
    <a:clrScheme name="白色模板色系">
      <a:dk1>
        <a:srgbClr val="000000"/>
      </a:dk1>
      <a:lt1>
        <a:srgbClr val="FFFFFF"/>
      </a:lt1>
      <a:dk2>
        <a:srgbClr val="A6A6A6"/>
      </a:dk2>
      <a:lt2>
        <a:srgbClr val="606060"/>
      </a:lt2>
      <a:accent1>
        <a:srgbClr val="68B92E"/>
      </a:accent1>
      <a:accent2>
        <a:srgbClr val="E77817"/>
      </a:accent2>
      <a:accent3>
        <a:srgbClr val="FFC000"/>
      </a:accent3>
      <a:accent4>
        <a:srgbClr val="3BB3C2"/>
      </a:accent4>
      <a:accent5>
        <a:srgbClr val="667AB3"/>
      </a:accent5>
      <a:accent6>
        <a:srgbClr val="004738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文档" ma:contentTypeID="0x010100B73800262A4FA145BD0CA523E8D719A9" ma:contentTypeVersion="1" ma:contentTypeDescription="新建文档。" ma:contentTypeScope="" ma:versionID="3565e779b7037ce77d98dd57353f192f">
  <xsd:schema xmlns:xsd="http://www.w3.org/2001/XMLSchema" xmlns:p="http://schemas.microsoft.com/office/2006/metadata/properties" targetNamespace="http://schemas.microsoft.com/office/2006/metadata/properties" ma:root="true" ma:fieldsID="b51e50da1bca0add1c6bbfbefcbaaaf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内容类型" ma:readOnly="true"/>
        <xsd:element ref="dc:title" minOccurs="0" maxOccurs="1" ma:index="4" ma:displayName="标题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7E0EF116-69C9-48FE-9844-5B512D5E200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B49CBC-1057-4B71-A5E0-399061D181F6}">
  <ds:schemaRefs>
    <ds:schemaRef ds:uri="http://purl.org/dc/elements/1.1/"/>
    <ds:schemaRef ds:uri="http://www.w3.org/XML/1998/namespace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D4ECF08-0ABD-47CC-B5A9-BB5276847A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A000120150822A22KPBG</Template>
  <TotalTime>5388</TotalTime>
  <Words>1996</Words>
  <Application>Microsoft Macintosh PowerPoint</Application>
  <PresentationFormat>宽屏</PresentationFormat>
  <Paragraphs>347</Paragraphs>
  <Slides>29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6" baseType="lpstr">
      <vt:lpstr>DengXian</vt:lpstr>
      <vt:lpstr>DengXian</vt:lpstr>
      <vt:lpstr>微软雅黑</vt:lpstr>
      <vt:lpstr>Arial</vt:lpstr>
      <vt:lpstr>Arial Black</vt:lpstr>
      <vt:lpstr>Wingdings</vt:lpstr>
      <vt:lpstr>Office 主题​​</vt:lpstr>
      <vt:lpstr>护网交流</vt:lpstr>
      <vt:lpstr>PowerPoint 演示文稿</vt:lpstr>
      <vt:lpstr>PowerPoint 演示文稿</vt:lpstr>
      <vt:lpstr>护网 2018 介绍</vt:lpstr>
      <vt:lpstr>PowerPoint 演示文稿</vt:lpstr>
      <vt:lpstr>护网 2018 — 防守方规则</vt:lpstr>
      <vt:lpstr>护网 2018 — 防守方规则</vt:lpstr>
      <vt:lpstr>抗减分的一些技巧</vt:lpstr>
      <vt:lpstr>护网 2018 — 防守方规则</vt:lpstr>
      <vt:lpstr>拿分的一些技巧</vt:lpstr>
      <vt:lpstr>经验</vt:lpstr>
      <vt:lpstr>PowerPoint 演示文稿</vt:lpstr>
      <vt:lpstr>护网攻击方工作开展</vt:lpstr>
      <vt:lpstr>入侵案例</vt:lpstr>
      <vt:lpstr>攻击思路</vt:lpstr>
      <vt:lpstr>口令</vt:lpstr>
      <vt:lpstr>入侵到内网之后</vt:lpstr>
      <vt:lpstr>典型攻击途径</vt:lpstr>
      <vt:lpstr>PowerPoint 演示文稿</vt:lpstr>
      <vt:lpstr>红队服务</vt:lpstr>
      <vt:lpstr>防护团队</vt:lpstr>
      <vt:lpstr>组织及运营流程</vt:lpstr>
      <vt:lpstr>PowerPoint 演示文稿</vt:lpstr>
      <vt:lpstr>防护节点与系统</vt:lpstr>
      <vt:lpstr>护网准备</vt:lpstr>
      <vt:lpstr>防护设备</vt:lpstr>
      <vt:lpstr>攻击行为分析</vt:lpstr>
      <vt:lpstr>总结</vt:lpstr>
      <vt:lpstr>谢谢聆听！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2016PPT模板风格</dc:title>
  <dc:creator>zhaoyuan</dc:creator>
  <cp:lastModifiedBy>Microsoft Office 用户</cp:lastModifiedBy>
  <cp:revision>841</cp:revision>
  <dcterms:created xsi:type="dcterms:W3CDTF">2016-12-29T01:26:53Z</dcterms:created>
  <dcterms:modified xsi:type="dcterms:W3CDTF">2019-04-25T07:47:59Z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0x010100B73800262A4FA145BD0CA523E8D719A9</vt:lpwstr>
  </property>
</Properties>
</file>

<file path=docProps/thumbnail.jpeg>
</file>